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6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17" name="Нижний колонтитул 16"/>
          <p:cNvSpPr>
            <a:spLocks noGrp="1"/>
          </p:cNvSpPr>
          <p:nvPr>
            <p:ph type="ftr" sz="quarter" idx="11"/>
          </p:nvPr>
        </p:nvSpPr>
        <p:spPr/>
        <p:txBody>
          <a:bodyPr/>
          <a:lstStyle>
            <a:extLst/>
          </a:lstStyle>
          <a:p>
            <a:endParaRPr lang="ru-RU" dirty="0"/>
          </a:p>
        </p:txBody>
      </p:sp>
      <p:sp>
        <p:nvSpPr>
          <p:cNvPr id="29" name="Номер слайда 28"/>
          <p:cNvSpPr>
            <a:spLocks noGrp="1"/>
          </p:cNvSpPr>
          <p:nvPr>
            <p:ph type="sldNum" sz="quarter" idx="12"/>
          </p:nvPr>
        </p:nvSpPr>
        <p:spPr/>
        <p:txBody>
          <a:bodyPr/>
          <a:lstStyle>
            <a:extLst/>
          </a:lstStyle>
          <a:p>
            <a:fld id="{83B081AD-5216-4FE0-A94F-5417175FA4E1}" type="slidenum">
              <a:rPr lang="ru-RU" smtClean="0"/>
              <a:pPr/>
              <a:t>‹#›</a:t>
            </a:fld>
            <a:endParaRPr lang="ru-RU"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83B081AD-5216-4FE0-A94F-5417175FA4E1}"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83B081AD-5216-4FE0-A94F-5417175FA4E1}"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83B081AD-5216-4FE0-A94F-5417175FA4E1}"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83B081AD-5216-4FE0-A94F-5417175FA4E1}" type="slidenum">
              <a:rPr lang="ru-RU" smtClean="0"/>
              <a:pPr/>
              <a:t>‹#›</a:t>
            </a:fld>
            <a:endParaRPr lang="ru-RU"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83B081AD-5216-4FE0-A94F-5417175FA4E1}"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83B081AD-5216-4FE0-A94F-5417175FA4E1}" type="slidenum">
              <a:rPr lang="ru-RU" smtClean="0"/>
              <a:pPr/>
              <a:t>‹#›</a:t>
            </a:fld>
            <a:endParaRPr lang="ru-RU"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83B081AD-5216-4FE0-A94F-5417175FA4E1}"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83B081AD-5216-4FE0-A94F-5417175FA4E1}"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61DFDE9-CF6C-40C8-977B-822A5FAF04E5}" type="datetimeFigureOut">
              <a:rPr lang="ru-RU" smtClean="0"/>
              <a:pPr/>
              <a:t>05.12.2020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83B081AD-5216-4FE0-A94F-5417175FA4E1}"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A61DFDE9-CF6C-40C8-977B-822A5FAF04E5}" type="datetimeFigureOut">
              <a:rPr lang="ru-RU" smtClean="0"/>
              <a:pPr/>
              <a:t>05.12.2020</a:t>
            </a:fld>
            <a:endParaRPr lang="ru-RU"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83B081AD-5216-4FE0-A94F-5417175FA4E1}"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61DFDE9-CF6C-40C8-977B-822A5FAF04E5}" type="datetimeFigureOut">
              <a:rPr lang="ru-RU" smtClean="0"/>
              <a:pPr/>
              <a:t>05.12.2020</a:t>
            </a:fld>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3B081AD-5216-4FE0-A94F-5417175FA4E1}"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187623" y="1860591"/>
            <a:ext cx="7272809"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3200" b="1" dirty="0" smtClean="0">
                <a:latin typeface="Arial" pitchFamily="34" charset="0"/>
                <a:ea typeface="Calibri" pitchFamily="34" charset="0"/>
                <a:cs typeface="Arial" pitchFamily="34" charset="0"/>
              </a:rPr>
              <a:t>Тема урока</a:t>
            </a:r>
            <a:r>
              <a:rPr kumimoji="0" lang="ru-RU"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«Роль зеленых насаждений в жизни человека»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1343134"/>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Задача№</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7.</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1тонна макулатуры сохраняет 5м³ леса. В нашей  школе 500 учащихся начальных классов. Сколько можно сохранить кубометров леса, если каждый ученик нашей школы соберёт10кг макулатуры?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155371"/>
            <a:ext cx="9144000" cy="7755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3200" dirty="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0"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sng" strike="noStrike" cap="none" normalizeH="0" baseline="0" dirty="0" smtClean="0">
                <a:ln>
                  <a:noFill/>
                </a:ln>
                <a:solidFill>
                  <a:schemeClr val="tx1"/>
                </a:solidFill>
                <a:effectLst/>
                <a:latin typeface="Arial" pitchFamily="34" charset="0"/>
                <a:ea typeface="Calibri" pitchFamily="34" charset="0"/>
                <a:cs typeface="Arial" pitchFamily="34" charset="0"/>
              </a:rPr>
              <a:t>1 группа : </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используя  Интернет -ресурсы  составляет  задачу экологического содержания;</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sng" strike="noStrike" cap="none" normalizeH="0" baseline="0" dirty="0" smtClean="0">
                <a:ln>
                  <a:noFill/>
                </a:ln>
                <a:solidFill>
                  <a:schemeClr val="tx1"/>
                </a:solidFill>
                <a:effectLst/>
                <a:latin typeface="Arial" pitchFamily="34" charset="0"/>
                <a:ea typeface="Calibri" pitchFamily="34" charset="0"/>
                <a:cs typeface="Arial" pitchFamily="34" charset="0"/>
              </a:rPr>
              <a:t>2 группа: </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составляет памятку для учащихся начальных классов </a:t>
            </a:r>
            <a:r>
              <a:rPr kumimoji="0" lang="ru-RU" sz="3200" b="0" i="0" u="none" strike="noStrike" cap="none" normalizeH="0" baseline="0" dirty="0" smtClean="0">
                <a:ln>
                  <a:noFill/>
                </a:ln>
                <a:solidFill>
                  <a:schemeClr val="tx1"/>
                </a:solidFill>
                <a:effectLst/>
                <a:latin typeface="Times New Roman"/>
                <a:ea typeface="Calibri" pitchFamily="34" charset="0"/>
                <a:cs typeface="Arial" pitchFamily="34" charset="0"/>
              </a:rPr>
              <a:t>«</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Берегите природу</a:t>
            </a:r>
            <a:r>
              <a:rPr kumimoji="0" lang="ru-RU" sz="3200" b="0" i="0" u="none" strike="noStrike" cap="none" normalizeH="0" baseline="0" dirty="0" smtClean="0">
                <a:ln>
                  <a:noFill/>
                </a:ln>
                <a:solidFill>
                  <a:schemeClr val="tx1"/>
                </a:solidFill>
                <a:effectLst/>
                <a:latin typeface="Times New Roman"/>
                <a:ea typeface="Calibri" pitchFamily="34" charset="0"/>
                <a:cs typeface="Arial" pitchFamily="34" charset="0"/>
              </a:rPr>
              <a:t>»;</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sng" strike="noStrike" cap="none" normalizeH="0" baseline="0" dirty="0" smtClean="0">
                <a:ln>
                  <a:noFill/>
                </a:ln>
                <a:solidFill>
                  <a:schemeClr val="tx1"/>
                </a:solidFill>
                <a:effectLst/>
                <a:latin typeface="Arial" pitchFamily="34" charset="0"/>
                <a:ea typeface="Calibri" pitchFamily="34" charset="0"/>
                <a:cs typeface="Arial" pitchFamily="34" charset="0"/>
              </a:rPr>
              <a:t>3 группа : </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составляет мини </a:t>
            </a:r>
            <a:r>
              <a:rPr kumimoji="0" lang="ru-RU" sz="3200" b="0" i="0" u="none" strike="noStrike" cap="none" normalizeH="0" baseline="0" dirty="0" smtClean="0">
                <a:ln>
                  <a:noFill/>
                </a:ln>
                <a:solidFill>
                  <a:schemeClr val="tx1"/>
                </a:solidFill>
                <a:effectLst/>
                <a:latin typeface="Times New Roman"/>
                <a:ea typeface="Calibri" pitchFamily="34" charset="0"/>
                <a:cs typeface="Arial" pitchFamily="34" charset="0"/>
              </a:rPr>
              <a:t>–</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проект по возобновлению лесных ресурсов;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sng" strike="noStrike" cap="none" normalizeH="0" baseline="0" dirty="0" smtClean="0">
                <a:ln>
                  <a:noFill/>
                </a:ln>
                <a:solidFill>
                  <a:schemeClr val="tx1"/>
                </a:solidFill>
                <a:effectLst/>
                <a:latin typeface="Arial" pitchFamily="34" charset="0"/>
                <a:ea typeface="Calibri" pitchFamily="34" charset="0"/>
                <a:cs typeface="Arial" pitchFamily="34" charset="0"/>
              </a:rPr>
              <a:t>4 группа</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используя информацию из книг составить Красную книгу растений </a:t>
            </a:r>
            <a:r>
              <a:rPr kumimoji="0" lang="ru-RU"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Ярковского</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района.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94522"/>
          </a:xfrm>
        </p:spPr>
        <p:txBody>
          <a:bodyPr>
            <a:normAutofit/>
          </a:bodyPr>
          <a:lstStyle/>
          <a:p>
            <a:pPr algn="ct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Спасибо за  урок!</a:t>
            </a:r>
            <a:br>
              <a:rPr lang="ru-RU" dirty="0" smtClean="0">
                <a:latin typeface="Arial" pitchFamily="34" charset="0"/>
                <a:cs typeface="Arial" pitchFamily="34" charset="0"/>
              </a:rPr>
            </a:b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2235181"/>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Задача №1:</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Территория, занимаемая районом составляет 665667 га. Земли сельскохозяйственного назначения составляют 113868 га. Какую площадь занимают леса</a:t>
            </a:r>
            <a:r>
              <a:rPr lang="ru-RU" sz="3200" dirty="0">
                <a:latin typeface="Arial" pitchFamily="34" charset="0"/>
                <a:ea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043608" y="836712"/>
            <a:ext cx="2857500" cy="2000250"/>
          </a:xfrm>
          <a:prstGeom prst="rect">
            <a:avLst/>
          </a:prstGeom>
          <a:noFill/>
          <a:ln w="9525">
            <a:noFill/>
            <a:miter lim="800000"/>
            <a:headEnd/>
            <a:tailEnd/>
          </a:ln>
        </p:spPr>
      </p:pic>
      <p:pic>
        <p:nvPicPr>
          <p:cNvPr id="17412" name="Picture 4" descr="http://images.dmir.ru/dmir/images/drova-berezovye-kupit-drova-v-spb-prodazha-drov-24036306.jpg"/>
          <p:cNvPicPr>
            <a:picLocks noChangeAspect="1" noChangeArrowheads="1"/>
          </p:cNvPicPr>
          <p:nvPr/>
        </p:nvPicPr>
        <p:blipFill>
          <a:blip r:embed="rId3" cstate="print"/>
          <a:srcRect/>
          <a:stretch>
            <a:fillRect/>
          </a:stretch>
        </p:blipFill>
        <p:spPr bwMode="auto">
          <a:xfrm>
            <a:off x="1547664" y="4077072"/>
            <a:ext cx="2688297" cy="2016223"/>
          </a:xfrm>
          <a:prstGeom prst="rect">
            <a:avLst/>
          </a:prstGeom>
          <a:noFill/>
        </p:spPr>
      </p:pic>
      <p:pic>
        <p:nvPicPr>
          <p:cNvPr id="17414" name="Picture 6" descr="https://kz.all.biz/img/kz/catalog/415825.jpeg"/>
          <p:cNvPicPr>
            <a:picLocks noChangeAspect="1" noChangeArrowheads="1"/>
          </p:cNvPicPr>
          <p:nvPr/>
        </p:nvPicPr>
        <p:blipFill>
          <a:blip r:embed="rId4" cstate="print"/>
          <a:srcRect/>
          <a:stretch>
            <a:fillRect/>
          </a:stretch>
        </p:blipFill>
        <p:spPr bwMode="auto">
          <a:xfrm>
            <a:off x="5940152" y="692696"/>
            <a:ext cx="2627784" cy="33641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650493"/>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Задача №2.</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Из одного взрослого дерева можно получить до 60 кг бумаги. На изготовление одного учебника расходуется как минимум 500 г.бумаги. Сколько деревьев необходимо срубить для того, чтобы обеспечить учебниками учащихся нашей школы, если каждому ученику на учебный год требуется 10 учебников.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sng" strike="noStrike" cap="none" normalizeH="0" baseline="0" dirty="0" smtClean="0">
                <a:ln>
                  <a:noFill/>
                </a:ln>
                <a:solidFill>
                  <a:schemeClr val="tx1"/>
                </a:solidFill>
                <a:effectLst/>
                <a:latin typeface="Arial" pitchFamily="34" charset="0"/>
                <a:ea typeface="Calibri" pitchFamily="34" charset="0"/>
                <a:cs typeface="Arial" pitchFamily="34" charset="0"/>
              </a:rPr>
              <a:t>Справка : В нашей школе обучается 1068учащихся</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502233"/>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Задача №3</a:t>
            </a:r>
            <a:endPar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726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Задача №4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Один человек потребляет в сутки 320 г кислорода, а одно дерево вырабатывает 45 г кислорода. Сколько  деревьев сможет выделить кислород необходимый для дыхания 27 человек?</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Задача  № 5</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50км² леса в воздухе находится около 40 т пыли, а над такой же площадью безлесного пространства в 12 раз больше. Сколько  килограммов пыли находится над 1га безлесного пространства.?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sng" strike="noStrike" cap="none" normalizeH="0" baseline="0" dirty="0" smtClean="0">
                <a:ln>
                  <a:noFill/>
                </a:ln>
                <a:solidFill>
                  <a:schemeClr val="tx1"/>
                </a:solidFill>
                <a:effectLst/>
                <a:latin typeface="Arial" pitchFamily="34" charset="0"/>
                <a:ea typeface="Calibri" pitchFamily="34" charset="0"/>
                <a:cs typeface="Arial" pitchFamily="34" charset="0"/>
              </a:rPr>
              <a:t>Справка : 1 км</a:t>
            </a:r>
            <a:r>
              <a:rPr kumimoji="0" lang="ru-RU" sz="3200" b="0" i="0" u="sng"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ru-RU" sz="3200" b="0" i="0" u="sng" strike="noStrike" cap="none" normalizeH="0" baseline="0" dirty="0" smtClean="0">
                <a:ln>
                  <a:noFill/>
                </a:ln>
                <a:solidFill>
                  <a:schemeClr val="tx1"/>
                </a:solidFill>
                <a:effectLst/>
                <a:latin typeface="Arial" pitchFamily="34" charset="0"/>
                <a:ea typeface="Calibri" pitchFamily="34" charset="0"/>
                <a:cs typeface="Arial" pitchFamily="34" charset="0"/>
              </a:rPr>
              <a:t>=100 га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712192"/>
            <a:ext cx="91440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Физкультминутка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Поднимает руки класс-это «раз»</a:t>
            </a:r>
            <a:endParaRPr kumimoji="0" lang="ru-RU" sz="3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Повернулась голова –это «два»</a:t>
            </a:r>
            <a:endParaRPr kumimoji="0" lang="ru-RU" sz="3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Руки вниз, вперед смотри- это «три»</a:t>
            </a:r>
            <a:endParaRPr kumimoji="0" lang="ru-RU" sz="3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Руки в стороны пошире развернули на «четыре»</a:t>
            </a:r>
            <a:endParaRPr kumimoji="0" lang="ru-RU" sz="3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С силой их к плечам прижать- это «пять»</a:t>
            </a:r>
            <a:endParaRPr kumimoji="0" lang="ru-RU" sz="3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Всем ребятам тихо сесть- это «шесть».</a:t>
            </a:r>
            <a:endParaRPr kumimoji="0" lang="ru-RU" sz="3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343134"/>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Задачу№6</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1 м³ воздуха лесного массива содержится около 420 микробов. Сколько микробов содержится в классе размером 7 м,6м</a:t>
            </a:r>
            <a:r>
              <a:rPr kumimoji="0" lang="ru-RU" sz="3200" b="0" i="0" u="none" strike="noStrike" cap="none" normalizeH="0" dirty="0" smtClean="0">
                <a:ln>
                  <a:noFill/>
                </a:ln>
                <a:solidFill>
                  <a:schemeClr val="tx1"/>
                </a:solidFill>
                <a:effectLst/>
                <a:latin typeface="Arial" pitchFamily="34" charset="0"/>
                <a:ea typeface="Calibri" pitchFamily="34" charset="0"/>
                <a:cs typeface="Arial" pitchFamily="34" charset="0"/>
              </a:rPr>
              <a:t> и</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3м, если в  воздухе над нашим Ярково их в 11 раз больше, чем в лесу?</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34</TotalTime>
  <Words>341</Words>
  <Application>Microsoft Office PowerPoint</Application>
  <PresentationFormat>Экран (4:3)</PresentationFormat>
  <Paragraphs>34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    Спасибо за  урок!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KOLESNIKI</dc:creator>
  <cp:lastModifiedBy>Физика-Математика</cp:lastModifiedBy>
  <cp:revision>5</cp:revision>
  <dcterms:created xsi:type="dcterms:W3CDTF">2017-12-10T13:50:58Z</dcterms:created>
  <dcterms:modified xsi:type="dcterms:W3CDTF">2020-12-05T04:48:48Z</dcterms:modified>
</cp:coreProperties>
</file>