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7" r:id="rId4"/>
    <p:sldId id="270" r:id="rId5"/>
    <p:sldId id="271" r:id="rId6"/>
    <p:sldId id="272" r:id="rId7"/>
    <p:sldId id="273" r:id="rId8"/>
    <p:sldId id="275" r:id="rId9"/>
    <p:sldId id="274" r:id="rId10"/>
    <p:sldId id="268" r:id="rId11"/>
    <p:sldId id="27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60"/>
  </p:normalViewPr>
  <p:slideViewPr>
    <p:cSldViewPr>
      <p:cViewPr varScale="1">
        <p:scale>
          <a:sx n="83" d="100"/>
          <a:sy n="83" d="100"/>
        </p:scale>
        <p:origin x="164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B146F3B-8203-4988-BA29-6F556A484914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153C58-81A8-474E-85E4-56D0A889C55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4345"/>
            <a:ext cx="835292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Papyrus" pitchFamily="66" charset="0"/>
              </a:rPr>
              <a:t>Part I. 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en-US" sz="2400" b="1" dirty="0">
                <a:latin typeface="Papyrus" pitchFamily="66" charset="0"/>
              </a:rPr>
              <a:t>. . . . . . . . . . . . . . . . . . . . . . . . . . . . . . . . . . . . . . . . .</a:t>
            </a:r>
            <a:endParaRPr lang="ru-RU" sz="2400" dirty="0"/>
          </a:p>
          <a:p>
            <a:r>
              <a:rPr lang="en-US" sz="2400" b="1" dirty="0">
                <a:latin typeface="Papyrus" pitchFamily="66" charset="0"/>
              </a:rPr>
              <a:t> </a:t>
            </a:r>
            <a:endParaRPr lang="ru-RU" sz="2400" dirty="0"/>
          </a:p>
          <a:p>
            <a:r>
              <a:rPr lang="ru-RU" sz="2400" b="1" dirty="0" smtClean="0"/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Once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upon a time</a:t>
            </a:r>
            <a:r>
              <a:rPr lang="en-US" sz="2400" b="1" dirty="0">
                <a:latin typeface="Papyrus" pitchFamily="66" charset="0"/>
              </a:rPr>
              <a:t>,</a:t>
            </a:r>
            <a:r>
              <a:rPr lang="en-US" sz="2400" dirty="0">
                <a:latin typeface="Papyrus" pitchFamily="66" charset="0"/>
              </a:rPr>
              <a:t> </a:t>
            </a:r>
            <a:r>
              <a:rPr lang="en-US" sz="2400" u="sng" dirty="0">
                <a:latin typeface="Papyrus" pitchFamily="66" charset="0"/>
              </a:rPr>
              <a:t>th</a:t>
            </a:r>
            <a:r>
              <a:rPr lang="en-US" sz="2400" dirty="0">
                <a:latin typeface="Papyrus" pitchFamily="66" charset="0"/>
              </a:rPr>
              <a:t>ere </a:t>
            </a:r>
            <a:r>
              <a:rPr lang="en-US" sz="2400" b="1" i="1" dirty="0">
                <a:latin typeface="Papyrus" pitchFamily="66" charset="0"/>
              </a:rPr>
              <a:t>lived</a:t>
            </a:r>
            <a:r>
              <a:rPr lang="en-US" sz="2400" dirty="0">
                <a:latin typeface="Papyrus" pitchFamily="66" charset="0"/>
              </a:rPr>
              <a:t> a good girl and her mom</a:t>
            </a:r>
            <a:r>
              <a:rPr lang="en-US" sz="2400" b="1" dirty="0">
                <a:latin typeface="Papyrus" pitchFamily="66" charset="0"/>
              </a:rPr>
              <a:t>.</a:t>
            </a:r>
            <a:r>
              <a:rPr lang="en-US" sz="2400" dirty="0">
                <a:latin typeface="Papyrus" pitchFamily="66" charset="0"/>
              </a:rPr>
              <a:t> </a:t>
            </a:r>
            <a:endParaRPr lang="ru-RU" sz="2400" dirty="0" smtClean="0"/>
          </a:p>
          <a:p>
            <a:r>
              <a:rPr lang="ru-RU" sz="2400" dirty="0" smtClean="0"/>
              <a:t>    </a:t>
            </a:r>
            <a:r>
              <a:rPr lang="en-US" sz="2400" u="sng" dirty="0" smtClean="0">
                <a:latin typeface="Papyrus" pitchFamily="66" charset="0"/>
              </a:rPr>
              <a:t>Th</a:t>
            </a:r>
            <a:r>
              <a:rPr lang="en-US" sz="2400" dirty="0" smtClean="0">
                <a:latin typeface="Papyrus" pitchFamily="66" charset="0"/>
              </a:rPr>
              <a:t>ey </a:t>
            </a:r>
            <a:r>
              <a:rPr lang="en-US" sz="2400" i="1" dirty="0">
                <a:latin typeface="Papyrus" pitchFamily="66" charset="0"/>
              </a:rPr>
              <a:t>lived</a:t>
            </a:r>
            <a:r>
              <a:rPr lang="en-US" sz="2400" dirty="0">
                <a:latin typeface="Papyrus" pitchFamily="66" charset="0"/>
              </a:rPr>
              <a:t> in a small house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in a</a:t>
            </a:r>
            <a:r>
              <a:rPr lang="en-US" sz="2400" dirty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village</a:t>
            </a:r>
            <a:r>
              <a:rPr lang="en-US" sz="2400" dirty="0">
                <a:latin typeface="Papyrus" pitchFamily="66" charset="0"/>
              </a:rPr>
              <a:t>.</a:t>
            </a:r>
            <a:endParaRPr lang="ru-RU" sz="2400" dirty="0"/>
          </a:p>
          <a:p>
            <a:r>
              <a:rPr lang="en-US" sz="2400" dirty="0">
                <a:latin typeface="Papyrus" pitchFamily="66" charset="0"/>
              </a:rPr>
              <a:t>	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One day</a:t>
            </a:r>
            <a:r>
              <a:rPr lang="en-US" sz="2400" dirty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dirty="0">
                <a:latin typeface="Papyrus" pitchFamily="66" charset="0"/>
              </a:rPr>
              <a:t>mom </a:t>
            </a:r>
            <a:r>
              <a:rPr lang="en-US" sz="2400" b="1" i="1" dirty="0">
                <a:solidFill>
                  <a:srgbClr val="FFFF00"/>
                </a:solidFill>
                <a:latin typeface="Papyrus" pitchFamily="66" charset="0"/>
              </a:rPr>
              <a:t>asked</a:t>
            </a:r>
            <a:r>
              <a:rPr lang="en-US" sz="2400" dirty="0">
                <a:latin typeface="Papyrus" pitchFamily="66" charset="0"/>
              </a:rPr>
              <a:t> </a:t>
            </a:r>
            <a:r>
              <a:rPr lang="ru-RU" sz="2400" dirty="0" smtClean="0">
                <a:latin typeface="Papyrus" pitchFamily="66" charset="0"/>
              </a:rPr>
              <a:t> </a:t>
            </a:r>
            <a:r>
              <a:rPr lang="en-US" sz="2400" dirty="0" smtClean="0">
                <a:latin typeface="Papyrus" pitchFamily="66" charset="0"/>
              </a:rPr>
              <a:t>her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d</a:t>
            </a:r>
            <a:r>
              <a:rPr lang="en-US" sz="2400" b="1" dirty="0">
                <a:solidFill>
                  <a:srgbClr val="FF0000"/>
                </a:solidFill>
                <a:latin typeface="Papyrus" pitchFamily="66" charset="0"/>
              </a:rPr>
              <a:t>augh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ter</a:t>
            </a:r>
            <a:r>
              <a:rPr lang="en-US" sz="2400" dirty="0">
                <a:latin typeface="Papyrus" pitchFamily="66" charset="0"/>
              </a:rPr>
              <a:t> to go to </a:t>
            </a:r>
            <a:r>
              <a:rPr lang="en-US" sz="2400" u="sng" dirty="0">
                <a:latin typeface="Papyrus" pitchFamily="66" charset="0"/>
              </a:rPr>
              <a:t>th</a:t>
            </a:r>
            <a:r>
              <a:rPr lang="en-US" sz="2400" dirty="0">
                <a:latin typeface="Papyrus" pitchFamily="66" charset="0"/>
              </a:rPr>
              <a:t>eir granny</a:t>
            </a:r>
            <a:r>
              <a:rPr lang="en-US" sz="2400" b="1" dirty="0">
                <a:latin typeface="Papyrus" pitchFamily="66" charset="0"/>
              </a:rPr>
              <a:t>.</a:t>
            </a:r>
            <a:r>
              <a:rPr lang="en-US" sz="2400" dirty="0">
                <a:latin typeface="Papyrus" pitchFamily="66" charset="0"/>
              </a:rPr>
              <a:t> </a:t>
            </a:r>
            <a:r>
              <a:rPr lang="ru-RU" sz="2400" dirty="0" smtClean="0"/>
              <a:t>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en-US" sz="2400" dirty="0" smtClean="0">
                <a:latin typeface="Papyrus" pitchFamily="66" charset="0"/>
              </a:rPr>
              <a:t>Granny </a:t>
            </a:r>
            <a:r>
              <a:rPr lang="en-US" sz="2400" dirty="0">
                <a:latin typeface="Papyrus" pitchFamily="66" charset="0"/>
              </a:rPr>
              <a:t>lived </a:t>
            </a:r>
            <a:r>
              <a:rPr lang="ru-RU" sz="2400" dirty="0" smtClean="0"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beyond</a:t>
            </a:r>
            <a:r>
              <a:rPr lang="en-US" sz="2400" dirty="0" smtClean="0">
                <a:latin typeface="Papyrus" pitchFamily="66" charset="0"/>
              </a:rPr>
              <a:t> </a:t>
            </a:r>
            <a:r>
              <a:rPr lang="ru-RU" sz="2400" dirty="0" smtClean="0"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a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  <a:latin typeface="Papyrus" pitchFamily="66" charset="0"/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ick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latin typeface="Papyrus" pitchFamily="66" charset="0"/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orest</a:t>
            </a:r>
            <a:r>
              <a:rPr lang="en-US" sz="2400" dirty="0">
                <a:latin typeface="Papyrus" pitchFamily="66" charset="0"/>
              </a:rPr>
              <a:t>.</a:t>
            </a:r>
            <a:endParaRPr lang="ru-RU" sz="2400" dirty="0"/>
          </a:p>
          <a:p>
            <a:r>
              <a:rPr lang="en-US" sz="2400" dirty="0">
                <a:latin typeface="Papyrus" pitchFamily="66" charset="0"/>
              </a:rPr>
              <a:t> </a:t>
            </a:r>
            <a:endParaRPr lang="ru-RU" sz="2400" dirty="0"/>
          </a:p>
          <a:p>
            <a:r>
              <a:rPr lang="en-US" sz="2400" dirty="0">
                <a:latin typeface="Papyrus" pitchFamily="66" charset="0"/>
              </a:rPr>
              <a:t>	</a:t>
            </a:r>
            <a:r>
              <a:rPr lang="en-US" sz="2400" u="sng" dirty="0">
                <a:latin typeface="Papyrus" pitchFamily="66" charset="0"/>
              </a:rPr>
              <a:t>Th</a:t>
            </a:r>
            <a:r>
              <a:rPr lang="en-US" sz="2400" dirty="0">
                <a:latin typeface="Papyrus" pitchFamily="66" charset="0"/>
              </a:rPr>
              <a:t>e girl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got up </a:t>
            </a:r>
            <a:r>
              <a:rPr lang="en-US" sz="2400" b="1" u="sng" dirty="0">
                <a:solidFill>
                  <a:srgbClr val="FFFF00"/>
                </a:solidFill>
                <a:latin typeface="Papyrus" pitchFamily="66" charset="0"/>
              </a:rPr>
              <a:t>early</a:t>
            </a:r>
            <a:r>
              <a:rPr lang="en-US" sz="2400" dirty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dirty="0">
                <a:latin typeface="Papyrus" pitchFamily="66" charset="0"/>
              </a:rPr>
              <a:t>next morning. </a:t>
            </a:r>
            <a:r>
              <a:rPr lang="en-US" sz="2400" dirty="0">
                <a:solidFill>
                  <a:srgbClr val="FFFF00"/>
                </a:solidFill>
                <a:latin typeface="Papyrus" pitchFamily="66" charset="0"/>
              </a:rPr>
              <a:t>She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wanted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to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come to</a:t>
            </a:r>
            <a:r>
              <a:rPr lang="en-US" sz="2400" dirty="0">
                <a:latin typeface="Papyrus" pitchFamily="66" charset="0"/>
              </a:rPr>
              <a:t> granny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as </a:t>
            </a:r>
            <a:r>
              <a:rPr lang="en-US" sz="2400" b="1" u="sng" dirty="0">
                <a:solidFill>
                  <a:srgbClr val="FFFF00"/>
                </a:solidFill>
                <a:latin typeface="Papyrus" pitchFamily="66" charset="0"/>
              </a:rPr>
              <a:t>ea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rly as possible</a:t>
            </a:r>
            <a:r>
              <a:rPr lang="en-US" sz="2400" dirty="0">
                <a:latin typeface="Papyrus" pitchFamily="66" charset="0"/>
              </a:rPr>
              <a:t>.  Granny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had</a:t>
            </a:r>
            <a:r>
              <a:rPr lang="en-US" sz="2400" b="1" dirty="0">
                <a:latin typeface="Papyrus" pitchFamily="66" charset="0"/>
              </a:rPr>
              <a:t> </a:t>
            </a:r>
            <a:r>
              <a:rPr lang="ru-RU" sz="2400" b="1" dirty="0" smtClean="0"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a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lot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o</a:t>
            </a:r>
            <a:r>
              <a:rPr lang="en-US" sz="2400" b="1" i="1" dirty="0" smtClean="0">
                <a:solidFill>
                  <a:srgbClr val="FFFF00"/>
                </a:solidFill>
                <a:latin typeface="Papyrus" pitchFamily="66" charset="0"/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domestic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animals</a:t>
            </a:r>
            <a:r>
              <a:rPr lang="en-US" sz="2400" dirty="0">
                <a:latin typeface="Papyrus" pitchFamily="66" charset="0"/>
              </a:rPr>
              <a:t> </a:t>
            </a:r>
            <a:r>
              <a:rPr lang="ru-RU" sz="2400" dirty="0" smtClean="0">
                <a:latin typeface="Papyrus" pitchFamily="66" charset="0"/>
              </a:rPr>
              <a:t> </a:t>
            </a:r>
            <a:r>
              <a:rPr lang="en-US" sz="2400" dirty="0" smtClean="0">
                <a:latin typeface="Papyrus" pitchFamily="66" charset="0"/>
              </a:rPr>
              <a:t>and </a:t>
            </a:r>
            <a:r>
              <a:rPr lang="en-US" sz="2400" dirty="0">
                <a:latin typeface="Papyrus" pitchFamily="66" charset="0"/>
              </a:rPr>
              <a:t>the girl </a:t>
            </a:r>
            <a:r>
              <a:rPr lang="ru-RU" sz="2400" dirty="0" smtClean="0">
                <a:latin typeface="Papyrus" pitchFamily="66" charset="0"/>
              </a:rPr>
              <a:t> </a:t>
            </a:r>
            <a:r>
              <a:rPr lang="en-US" sz="2400" dirty="0" smtClean="0">
                <a:latin typeface="Papyrus" pitchFamily="66" charset="0"/>
              </a:rPr>
              <a:t>wanted </a:t>
            </a:r>
            <a:r>
              <a:rPr lang="en-US" sz="2400" dirty="0">
                <a:latin typeface="Papyrus" pitchFamily="66" charset="0"/>
              </a:rPr>
              <a:t>to play </a:t>
            </a:r>
            <a:r>
              <a:rPr lang="ru-RU" sz="2400" dirty="0" smtClean="0"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wi</a:t>
            </a:r>
            <a:r>
              <a:rPr lang="en-US" sz="2400" b="1" u="sng" dirty="0" smtClean="0">
                <a:solidFill>
                  <a:srgbClr val="FFFF00"/>
                </a:solidFill>
                <a:latin typeface="Papyrus" pitchFamily="66" charset="0"/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  <a:latin typeface="Papyrus" pitchFamily="66" charset="0"/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em</a:t>
            </a:r>
            <a:r>
              <a:rPr lang="en-US" sz="2400" dirty="0">
                <a:latin typeface="Papyrus" pitchFamily="66" charset="0"/>
              </a:rPr>
              <a:t>. </a:t>
            </a:r>
            <a:endParaRPr lang="ru-RU" sz="2400" dirty="0"/>
          </a:p>
          <a:p>
            <a:r>
              <a:rPr lang="ru-RU" sz="2400" dirty="0" smtClean="0"/>
              <a:t>     </a:t>
            </a:r>
            <a:r>
              <a:rPr lang="en-US" sz="2400" dirty="0" smtClean="0">
                <a:latin typeface="Papyrus" pitchFamily="66" charset="0"/>
              </a:rPr>
              <a:t>Mom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gave</a:t>
            </a:r>
            <a:r>
              <a:rPr lang="en-US" sz="2400" dirty="0">
                <a:latin typeface="Papyrus" pitchFamily="66" charset="0"/>
              </a:rPr>
              <a:t> </a:t>
            </a:r>
            <a:r>
              <a:rPr lang="en-US" sz="2400" dirty="0" smtClean="0">
                <a:latin typeface="Papyrus" pitchFamily="66" charset="0"/>
              </a:rPr>
              <a:t>Jenny 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a </a:t>
            </a:r>
            <a:r>
              <a:rPr lang="en-US" sz="2400" b="1" i="1" dirty="0">
                <a:solidFill>
                  <a:srgbClr val="FFFF00"/>
                </a:solidFill>
                <a:latin typeface="Papyrus" pitchFamily="66" charset="0"/>
              </a:rPr>
              <a:t>f</a:t>
            </a:r>
            <a:r>
              <a:rPr lang="en-US" sz="2400" b="1" dirty="0">
                <a:solidFill>
                  <a:srgbClr val="FFFF00"/>
                </a:solidFill>
                <a:latin typeface="Papyrus" pitchFamily="66" charset="0"/>
              </a:rPr>
              <a:t>ull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basket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o</a:t>
            </a:r>
            <a:r>
              <a:rPr lang="en-US" sz="2400" b="1" i="1" dirty="0" smtClean="0">
                <a:solidFill>
                  <a:srgbClr val="FFFF00"/>
                </a:solidFill>
                <a:latin typeface="Papyrus" pitchFamily="66" charset="0"/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latin typeface="Papyrus" pitchFamily="66" charset="0"/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ruit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and </a:t>
            </a:r>
            <a:r>
              <a:rPr lang="ru-RU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vegetables</a:t>
            </a:r>
            <a:r>
              <a:rPr lang="en-US" sz="2400" dirty="0">
                <a:latin typeface="Papyrus" pitchFamily="66" charset="0"/>
              </a:rPr>
              <a:t>.</a:t>
            </a:r>
            <a:endParaRPr lang="ru-RU" dirty="0"/>
          </a:p>
          <a:p>
            <a:r>
              <a:rPr lang="en-US" dirty="0"/>
              <a:t> </a:t>
            </a:r>
            <a:endParaRPr lang="en-US" dirty="0" smtClean="0"/>
          </a:p>
          <a:p>
            <a:endParaRPr lang="ru-RU" dirty="0"/>
          </a:p>
          <a:p>
            <a:pPr algn="ctr"/>
            <a:r>
              <a:rPr lang="en-US" b="1" dirty="0">
                <a:solidFill>
                  <a:srgbClr val="00B0F0"/>
                </a:solidFill>
                <a:latin typeface="Bookman Old Style" pitchFamily="18" charset="0"/>
              </a:rPr>
              <a:t>t</a:t>
            </a:r>
            <a:r>
              <a:rPr lang="en-US" b="1" dirty="0" smtClean="0">
                <a:solidFill>
                  <a:srgbClr val="00B0F0"/>
                </a:solidFill>
                <a:latin typeface="Bookman Old Style" pitchFamily="18" charset="0"/>
              </a:rPr>
              <a:t>o </a:t>
            </a:r>
            <a:r>
              <a:rPr lang="en-US" b="1" dirty="0">
                <a:solidFill>
                  <a:srgbClr val="00B0F0"/>
                </a:solidFill>
                <a:latin typeface="Bookman Old Style" pitchFamily="18" charset="0"/>
              </a:rPr>
              <a:t>be </a:t>
            </a:r>
            <a:r>
              <a:rPr lang="en-US" b="1" dirty="0" smtClean="0">
                <a:solidFill>
                  <a:srgbClr val="00B0F0"/>
                </a:solidFill>
                <a:latin typeface="Bookman Old Style" pitchFamily="18" charset="0"/>
              </a:rPr>
              <a:t>continued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2" name="1-я_глав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816" y="59553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6606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Once upon a time</a:t>
            </a:r>
            <a:r>
              <a:rPr lang="en-US" sz="2800" dirty="0">
                <a:latin typeface="Georgia" pitchFamily="18" charset="0"/>
              </a:rPr>
              <a:t>…</a:t>
            </a:r>
            <a:endParaRPr lang="ru-RU" sz="2800" dirty="0">
              <a:latin typeface="Georgia" pitchFamily="18" charset="0"/>
            </a:endParaRPr>
          </a:p>
          <a:p>
            <a:pPr lvl="0" algn="ctr"/>
            <a:r>
              <a:rPr lang="en-US" sz="2800" dirty="0">
                <a:latin typeface="Georgia" pitchFamily="18" charset="0"/>
              </a:rPr>
              <a:t>… lived in a small village…</a:t>
            </a:r>
            <a:endParaRPr lang="ru-RU" sz="2800" dirty="0">
              <a:latin typeface="Georgia" pitchFamily="18" charset="0"/>
            </a:endParaRPr>
          </a:p>
          <a:p>
            <a:pPr lvl="0" algn="ctr"/>
            <a:r>
              <a:rPr lang="en-US" sz="2800" dirty="0">
                <a:solidFill>
                  <a:srgbClr val="FFFF00"/>
                </a:solidFill>
                <a:latin typeface="Georgia" pitchFamily="18" charset="0"/>
              </a:rPr>
              <a:t>One day </a:t>
            </a:r>
            <a:r>
              <a:rPr lang="en-US" sz="2800" dirty="0">
                <a:latin typeface="Georgia" pitchFamily="18" charset="0"/>
              </a:rPr>
              <a:t>…</a:t>
            </a:r>
            <a:endParaRPr lang="ru-RU" sz="2800" dirty="0">
              <a:latin typeface="Georgia" pitchFamily="18" charset="0"/>
            </a:endParaRPr>
          </a:p>
          <a:p>
            <a:pPr lvl="0" algn="ctr"/>
            <a:r>
              <a:rPr lang="en-US" sz="2800" dirty="0">
                <a:latin typeface="Georgia" pitchFamily="18" charset="0"/>
              </a:rPr>
              <a:t>Granny lived…</a:t>
            </a:r>
            <a:endParaRPr lang="ru-RU" sz="2800" dirty="0">
              <a:latin typeface="Georgia" pitchFamily="18" charset="0"/>
            </a:endParaRPr>
          </a:p>
          <a:p>
            <a:pPr lvl="0" algn="ctr"/>
            <a:r>
              <a:rPr lang="en-US" sz="2800" dirty="0">
                <a:latin typeface="Georgia" pitchFamily="18" charset="0"/>
              </a:rPr>
              <a:t>… got up early…</a:t>
            </a:r>
            <a:endParaRPr lang="ru-RU" sz="2800" dirty="0">
              <a:latin typeface="Georgia" pitchFamily="18" charset="0"/>
            </a:endParaRPr>
          </a:p>
          <a:p>
            <a:pPr lvl="0" algn="ctr"/>
            <a:r>
              <a:rPr lang="en-US" sz="2800" dirty="0">
                <a:latin typeface="Georgia" pitchFamily="18" charset="0"/>
              </a:rPr>
              <a:t>…</a:t>
            </a:r>
            <a:r>
              <a:rPr lang="en-US" sz="2800" dirty="0">
                <a:solidFill>
                  <a:srgbClr val="FFFF00"/>
                </a:solidFill>
                <a:latin typeface="Georgia" pitchFamily="18" charset="0"/>
              </a:rPr>
              <a:t>wanted to come to</a:t>
            </a:r>
            <a:r>
              <a:rPr lang="en-US" sz="2800" dirty="0">
                <a:latin typeface="Georgia" pitchFamily="18" charset="0"/>
              </a:rPr>
              <a:t>…</a:t>
            </a:r>
            <a:endParaRPr lang="ru-RU" sz="2800" dirty="0">
              <a:latin typeface="Georgia" pitchFamily="18" charset="0"/>
            </a:endParaRPr>
          </a:p>
          <a:p>
            <a:pPr lvl="0" algn="ctr"/>
            <a:r>
              <a:rPr lang="en-US" sz="2800" dirty="0">
                <a:latin typeface="Georgia" pitchFamily="18" charset="0"/>
              </a:rPr>
              <a:t>…had a lot o</a:t>
            </a:r>
            <a:r>
              <a:rPr lang="en-US" sz="2800" i="1" dirty="0">
                <a:latin typeface="Georgia" pitchFamily="18" charset="0"/>
              </a:rPr>
              <a:t>f</a:t>
            </a:r>
            <a:r>
              <a:rPr lang="en-US" sz="2800" dirty="0">
                <a:latin typeface="Georgia" pitchFamily="18" charset="0"/>
              </a:rPr>
              <a:t> domestic…</a:t>
            </a:r>
            <a:endParaRPr lang="ru-RU" sz="2800" dirty="0">
              <a:latin typeface="Georgia" pitchFamily="18" charset="0"/>
            </a:endParaRPr>
          </a:p>
          <a:p>
            <a:pPr lvl="0" algn="ctr"/>
            <a:r>
              <a:rPr lang="en-US" sz="2800" dirty="0">
                <a:latin typeface="Georgia" pitchFamily="18" charset="0"/>
              </a:rPr>
              <a:t>…gave Jenny a </a:t>
            </a:r>
            <a:r>
              <a:rPr lang="en-US" sz="2800" i="1" dirty="0">
                <a:latin typeface="Georgia" pitchFamily="18" charset="0"/>
              </a:rPr>
              <a:t>f</a:t>
            </a:r>
            <a:r>
              <a:rPr lang="en-US" sz="2800" dirty="0">
                <a:latin typeface="Georgia" pitchFamily="18" charset="0"/>
              </a:rPr>
              <a:t>ull…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384" y="836712"/>
            <a:ext cx="828784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самым отважным</a:t>
            </a:r>
          </a:p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оследнее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супер-сложное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задание</a:t>
            </a:r>
          </a:p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Пересказ</a:t>
            </a:r>
          </a:p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одновременным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переводом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9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764704"/>
            <a:ext cx="5832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Давным-давно</a:t>
            </a:r>
            <a:r>
              <a:rPr lang="ru-RU" sz="2800" dirty="0">
                <a:latin typeface="Georgia" pitchFamily="18" charset="0"/>
              </a:rPr>
              <a:t>…</a:t>
            </a:r>
          </a:p>
          <a:p>
            <a:pPr algn="ctr"/>
            <a:r>
              <a:rPr lang="ru-RU" sz="2800" dirty="0">
                <a:latin typeface="Georgia" pitchFamily="18" charset="0"/>
              </a:rPr>
              <a:t>…жили в маленькой деревушке…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Однажды</a:t>
            </a:r>
            <a:r>
              <a:rPr lang="ru-RU" sz="2800" dirty="0">
                <a:latin typeface="Georgia" pitchFamily="18" charset="0"/>
              </a:rPr>
              <a:t>…</a:t>
            </a:r>
          </a:p>
          <a:p>
            <a:pPr algn="ctr"/>
            <a:r>
              <a:rPr lang="ru-RU" sz="2800" dirty="0">
                <a:latin typeface="Georgia" pitchFamily="18" charset="0"/>
              </a:rPr>
              <a:t>Бабушка жила</a:t>
            </a:r>
            <a:r>
              <a:rPr lang="ru-RU" sz="2800" dirty="0" smtClean="0">
                <a:latin typeface="Georgia" pitchFamily="18" charset="0"/>
              </a:rPr>
              <a:t>…</a:t>
            </a:r>
          </a:p>
          <a:p>
            <a:pPr algn="ctr"/>
            <a:endParaRPr lang="ru-RU" sz="2800" dirty="0">
              <a:latin typeface="Georgia" pitchFamily="18" charset="0"/>
            </a:endParaRPr>
          </a:p>
          <a:p>
            <a:pPr algn="ctr"/>
            <a:r>
              <a:rPr lang="ru-RU" sz="2800" dirty="0">
                <a:latin typeface="Georgia" pitchFamily="18" charset="0"/>
              </a:rPr>
              <a:t>…встала рано…</a:t>
            </a:r>
          </a:p>
          <a:p>
            <a:pPr algn="ctr"/>
            <a:r>
              <a:rPr lang="ru-RU" sz="2800" dirty="0">
                <a:latin typeface="Georgia" pitchFamily="18" charset="0"/>
              </a:rPr>
              <a:t>…</a:t>
            </a:r>
            <a:r>
              <a:rPr lang="ru-RU" sz="2800" dirty="0">
                <a:solidFill>
                  <a:srgbClr val="FFFF00"/>
                </a:solidFill>
                <a:latin typeface="Georgia" pitchFamily="18" charset="0"/>
              </a:rPr>
              <a:t>хотела </a:t>
            </a:r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прийти </a:t>
            </a:r>
            <a:r>
              <a:rPr lang="ru-RU" sz="2800" dirty="0">
                <a:solidFill>
                  <a:srgbClr val="FFFF00"/>
                </a:solidFill>
                <a:latin typeface="Georgia" pitchFamily="18" charset="0"/>
              </a:rPr>
              <a:t>к</a:t>
            </a:r>
            <a:r>
              <a:rPr lang="ru-RU" sz="2800" dirty="0">
                <a:latin typeface="Georgia" pitchFamily="18" charset="0"/>
              </a:rPr>
              <a:t>…</a:t>
            </a:r>
          </a:p>
          <a:p>
            <a:pPr algn="ctr"/>
            <a:r>
              <a:rPr lang="ru-RU" sz="2800" dirty="0">
                <a:latin typeface="Georgia" pitchFamily="18" charset="0"/>
              </a:rPr>
              <a:t>…было много домашних…</a:t>
            </a:r>
          </a:p>
          <a:p>
            <a:pPr algn="ctr"/>
            <a:r>
              <a:rPr lang="ru-RU" sz="2800" dirty="0">
                <a:latin typeface="Georgia" pitchFamily="18" charset="0"/>
              </a:rPr>
              <a:t>…</a:t>
            </a:r>
            <a:r>
              <a:rPr lang="ru-RU" sz="2800" dirty="0" smtClean="0">
                <a:latin typeface="Georgia" pitchFamily="18" charset="0"/>
              </a:rPr>
              <a:t>дала Дженни полную…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" y="140373"/>
            <a:ext cx="8712968" cy="65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ripple/>
        <p:sndAc>
          <p:stSnd>
            <p:snd r:embed="rId2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784976" cy="563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Выпиши выделенные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жёлтым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цветом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фразы из текста в том порядке, как они идут, и узнаешь, как они переводятся: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6000"/>
              </a:lnSpc>
              <a:spcAft>
                <a:spcPts val="0"/>
              </a:spcAft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  Давным-давно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u="sng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there lived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жили-были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  в деревне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 Однажды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 попросила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 дочка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 за густым лесом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 встала рано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Она хотела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прийти к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 так рано, как возможно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 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было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домашних животных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  с ними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 дала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</a:rPr>
              <a:t>________________________________________________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</a:rPr>
              <a:t>                             полную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</a:rPr>
              <a:t>корзинку фруктов и овощей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9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214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2)Оставшиеся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невыделенные фразы переводятся так: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mom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её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мама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 small house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В маленьком доме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go to their granny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пойти к их бабушке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Next morning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на следующее утро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nd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 girl wanted to play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и девочка хотела поиграть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712968" cy="186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слова будет легче учить по карточкам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 вырежи из плотной бумаги карточки размером 10 см на 3 см,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 с одной стороны карточки напиши фразу по-русски,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6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стороны – по-английски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28650" indent="-171450">
              <a:lnSpc>
                <a:spcPct val="106000"/>
              </a:lnSpc>
              <a:spcAft>
                <a:spcPts val="0"/>
              </a:spcAft>
              <a:buFontTx/>
              <a:buChar char="-"/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</a:rPr>
              <a:t>Через 5-10 минут ты выучишь все эти фразы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8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640960" cy="443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ru-RU" i="1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Переведи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1-ю часть сказки на русский язык.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Пиши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внимательно. Не наделай ошибок!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2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8136904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4) Давай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подпишем все фрукты в корзинке!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3494405" cy="33401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15718" y="1256487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</a:rPr>
              <a:t>PEAR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889077" y="1483974"/>
            <a:ext cx="899795" cy="990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800312" cy="5101237"/>
          </a:xfrm>
          <a:prstGeom prst="rect">
            <a:avLst/>
          </a:prstGeom>
        </p:spPr>
      </p:pic>
      <p:cxnSp>
        <p:nvCxnSpPr>
          <p:cNvPr id="4" name="Прямая со стрелкой 3"/>
          <p:cNvCxnSpPr>
            <a:stCxn id="5" idx="1"/>
          </p:cNvCxnSpPr>
          <p:nvPr/>
        </p:nvCxnSpPr>
        <p:spPr>
          <a:xfrm flipH="1">
            <a:off x="4644008" y="690902"/>
            <a:ext cx="1238851" cy="649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82859" y="5062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588727" y="3356992"/>
            <a:ext cx="648072" cy="864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33948" y="2992268"/>
            <a:ext cx="90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561852" y="5661248"/>
            <a:ext cx="882356" cy="5647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9384" y="60726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275856" y="5057565"/>
            <a:ext cx="357560" cy="11684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33953" y="622598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83568" y="2564904"/>
            <a:ext cx="1080120" cy="216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213285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220910" y="4251992"/>
            <a:ext cx="2431273" cy="63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824846" y="5661247"/>
            <a:ext cx="882356" cy="5647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1606973" y="5816107"/>
            <a:ext cx="882356" cy="5647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512" y="204384"/>
            <a:ext cx="592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Раскрась картинку и подпиши каждый цвет.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8090676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А теперь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самое 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сложное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 задание</a:t>
            </a:r>
          </a:p>
          <a:p>
            <a:pPr algn="ctr"/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ПЕРЕСКАЗ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451</TotalTime>
  <Words>206</Words>
  <Application>Microsoft Office PowerPoint</Application>
  <PresentationFormat>Экран (4:3)</PresentationFormat>
  <Paragraphs>93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Bookman Old Style</vt:lpstr>
      <vt:lpstr>Calibri</vt:lpstr>
      <vt:lpstr>Courier New</vt:lpstr>
      <vt:lpstr>Georgia</vt:lpstr>
      <vt:lpstr>Papyrus</vt:lpstr>
      <vt:lpstr>Times New Roman</vt:lpstr>
      <vt:lpstr>Tw Cen MT</vt:lpstr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Андрей Мартынов</cp:lastModifiedBy>
  <cp:revision>44</cp:revision>
  <dcterms:created xsi:type="dcterms:W3CDTF">2019-08-27T06:53:25Z</dcterms:created>
  <dcterms:modified xsi:type="dcterms:W3CDTF">2020-06-14T06:22:44Z</dcterms:modified>
</cp:coreProperties>
</file>