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1" r:id="rId2"/>
    <p:sldId id="269" r:id="rId3"/>
    <p:sldId id="264" r:id="rId4"/>
    <p:sldId id="256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038D6-A60C-45BC-A092-E25432288C8A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5A407-CED4-4B54-BC7B-023A14F3F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сб 13.06.20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e01.alicdn.com/kf/HTB1oT2vakT2gK0jSZPcq6AKkpXa4/-.jpg"/>
          <p:cNvPicPr>
            <a:picLocks noChangeAspect="1" noChangeArrowheads="1"/>
          </p:cNvPicPr>
          <p:nvPr/>
        </p:nvPicPr>
        <p:blipFill>
          <a:blip r:embed="rId2"/>
          <a:srcRect l="9091" t="21591" r="9090" b="20454"/>
          <a:stretch>
            <a:fillRect/>
          </a:stretch>
        </p:blipFill>
        <p:spPr bwMode="auto">
          <a:xfrm>
            <a:off x="857224" y="1949615"/>
            <a:ext cx="6929486" cy="4908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4414" y="285728"/>
            <a:ext cx="6429420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English with Super Heroes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500034" y="1071546"/>
            <a:ext cx="857256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428596" y="2214554"/>
            <a:ext cx="857256" cy="7858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8596" y="3429000"/>
            <a:ext cx="857256" cy="857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341290" y="428604"/>
            <a:ext cx="4525188" cy="3286148"/>
            <a:chOff x="4341290" y="428604"/>
            <a:chExt cx="4525188" cy="3286148"/>
          </a:xfrm>
        </p:grpSpPr>
        <p:pic>
          <p:nvPicPr>
            <p:cNvPr id="1026" name="Picture 2" descr="https://thumbs.dreamstime.com/b/super-thought-20541207.jpg"/>
            <p:cNvPicPr>
              <a:picLocks noChangeAspect="1" noChangeArrowheads="1"/>
            </p:cNvPicPr>
            <p:nvPr/>
          </p:nvPicPr>
          <p:blipFill>
            <a:blip r:embed="rId2"/>
            <a:srcRect l="2813" r="18437" b="2866"/>
            <a:stretch>
              <a:fillRect/>
            </a:stretch>
          </p:blipFill>
          <p:spPr bwMode="auto">
            <a:xfrm>
              <a:off x="4341290" y="428604"/>
              <a:ext cx="4525188" cy="32861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643438" y="1000108"/>
              <a:ext cx="20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  <a:latin typeface="Comic Sans MS" pitchFamily="66" charset="0"/>
                </a:rPr>
                <a:t>Как работать с презентацией? 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43042" y="12858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Следующий слайд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250030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Предыдущий слайд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364331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Вернуться в меню</a:t>
            </a:r>
            <a:endParaRPr lang="ru-RU" b="1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715140" y="5643578"/>
            <a:ext cx="1428760" cy="8572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857884" y="478632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Click on </a:t>
            </a:r>
            <a:r>
              <a:rPr lang="ru-RU" sz="4000" b="1" dirty="0" smtClean="0">
                <a:solidFill>
                  <a:srgbClr val="FF0000"/>
                </a:solidFill>
                <a:sym typeface="Wingdings" pitchFamily="2" charset="2"/>
              </a:rPr>
              <a:t>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lepi.com/wp-content/uploads/2015/05/Cartoon-Captain-America-Movie-1920x10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166" r="797"/>
          <a:stretch>
            <a:fillRect/>
          </a:stretch>
        </p:blipFill>
        <p:spPr bwMode="auto">
          <a:xfrm>
            <a:off x="0" y="714356"/>
            <a:ext cx="3500430" cy="5043921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3571868" y="0"/>
            <a:ext cx="5072098" cy="2357454"/>
          </a:xfrm>
          <a:prstGeom prst="wedgeEllipseCallout">
            <a:avLst>
              <a:gd name="adj1" fmla="val -78902"/>
              <a:gd name="adj2" fmla="val 37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6248" y="571480"/>
            <a:ext cx="37147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Let’s talk about </a:t>
            </a:r>
            <a:r>
              <a:rPr lang="en-US" sz="3200" b="1" dirty="0" smtClean="0">
                <a:solidFill>
                  <a:srgbClr val="FFFFFF"/>
                </a:solidFill>
                <a:latin typeface="Comic Sans MS" pitchFamily="66" charset="0"/>
              </a:rPr>
              <a:t>Present Simple</a:t>
            </a:r>
            <a:r>
              <a:rPr lang="ru-RU" sz="3200" b="1" dirty="0" smtClean="0">
                <a:solidFill>
                  <a:srgbClr val="FFFFFF"/>
                </a:solidFill>
                <a:latin typeface="Comic Sans MS" pitchFamily="66" charset="0"/>
              </a:rPr>
              <a:t>!</a:t>
            </a:r>
            <a:r>
              <a:rPr lang="en-US" sz="3200" b="1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2333685"/>
            <a:ext cx="54292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Итак, сегодня мы разберем: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  <a:hlinkClick r:id="rId3" action="ppaction://hlinksldjump"/>
              </a:rPr>
              <a:t>Для чего нужно время </a:t>
            </a:r>
            <a:r>
              <a:rPr lang="en-US" sz="2400" b="1" dirty="0" smtClean="0">
                <a:latin typeface="Comic Sans MS" pitchFamily="66" charset="0"/>
                <a:hlinkClick r:id="rId3" action="ppaction://hlinksldjump"/>
              </a:rPr>
              <a:t>Present Simple</a:t>
            </a:r>
            <a:r>
              <a:rPr lang="ru-RU" sz="2400" b="1" dirty="0" smtClean="0">
                <a:latin typeface="Comic Sans MS" pitchFamily="66" charset="0"/>
                <a:hlinkClick r:id="rId3" action="ppaction://hlinksldjump"/>
              </a:rPr>
              <a:t>?</a:t>
            </a:r>
            <a:endParaRPr lang="ru-RU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  <a:hlinkClick r:id="rId4" action="ppaction://hlinksldjump"/>
              </a:rPr>
              <a:t>Как образовать утвердительные предложения?</a:t>
            </a:r>
            <a:endParaRPr lang="ru-RU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  <a:hlinkClick r:id="rId5" action="ppaction://hlinksldjump"/>
              </a:rPr>
              <a:t>Как сделать предложения отрицательными?</a:t>
            </a:r>
            <a:endParaRPr lang="ru-RU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  <a:hlinkClick r:id="rId6" action="ppaction://hlinksldjump"/>
              </a:rPr>
              <a:t>Как задавать общие вопросы в </a:t>
            </a:r>
            <a:r>
              <a:rPr lang="en-US" sz="2400" b="1" dirty="0" smtClean="0">
                <a:latin typeface="Comic Sans MS" pitchFamily="66" charset="0"/>
                <a:hlinkClick r:id="rId6" action="ppaction://hlinksldjump"/>
              </a:rPr>
              <a:t>Present Simple?</a:t>
            </a:r>
            <a:endParaRPr lang="en-US" sz="2400" b="1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Are you ready? Let’s start!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7158" y="285728"/>
            <a:ext cx="8572528" cy="6572272"/>
            <a:chOff x="0" y="0"/>
            <a:chExt cx="7715272" cy="5857892"/>
          </a:xfrm>
        </p:grpSpPr>
        <p:pic>
          <p:nvPicPr>
            <p:cNvPr id="1028" name="Picture 4" descr="https://c.wallhere.com/photos/e4/bf/2560x1440_px_action_man_marvel_spider_spiderman_superhero-1684725.jpg!d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46677" r="1273"/>
            <a:stretch>
              <a:fillRect/>
            </a:stretch>
          </p:blipFill>
          <p:spPr bwMode="auto">
            <a:xfrm>
              <a:off x="3536180" y="1500174"/>
              <a:ext cx="4179092" cy="4357718"/>
            </a:xfrm>
            <a:prstGeom prst="rect">
              <a:avLst/>
            </a:prstGeom>
            <a:noFill/>
          </p:spPr>
        </p:pic>
        <p:sp>
          <p:nvSpPr>
            <p:cNvPr id="6" name="Овальная выноска 5"/>
            <p:cNvSpPr/>
            <p:nvPr/>
          </p:nvSpPr>
          <p:spPr>
            <a:xfrm>
              <a:off x="0" y="0"/>
              <a:ext cx="4357718" cy="2674265"/>
            </a:xfrm>
            <a:prstGeom prst="wedgeEllipseCallout">
              <a:avLst>
                <a:gd name="adj1" fmla="val 80064"/>
                <a:gd name="adj2" fmla="val 256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4282" y="3441680"/>
            <a:ext cx="4143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Мы используем Present Simple, чтобы описать </a:t>
            </a:r>
            <a:r>
              <a:rPr lang="ru-RU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действия, </a:t>
            </a:r>
            <a:r>
              <a:rPr lang="ru-RU" sz="2400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которые </a:t>
            </a:r>
            <a:r>
              <a:rPr lang="ru-RU" sz="2400" u="sng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повторяются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Это могут быть наши хобби, привычки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sym typeface="Wingdings" pitchFamily="2" charset="2"/>
              </a:rPr>
              <a:t>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А также ежедневные события, которые часто случаются с нами.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357166"/>
            <a:ext cx="45005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I </a:t>
            </a:r>
            <a:r>
              <a:rPr lang="en-US" sz="3200" b="1" u="sng" dirty="0" smtClean="0">
                <a:solidFill>
                  <a:srgbClr val="FFFFFF"/>
                </a:solidFill>
                <a:latin typeface="Comic Sans MS" pitchFamily="66" charset="0"/>
              </a:rPr>
              <a:t>get </a:t>
            </a:r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up very early.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 I </a:t>
            </a:r>
            <a:r>
              <a:rPr lang="en-US" sz="3200" b="1" u="sng" dirty="0" smtClean="0">
                <a:solidFill>
                  <a:srgbClr val="FFFFFF"/>
                </a:solidFill>
                <a:latin typeface="Comic Sans MS" pitchFamily="66" charset="0"/>
              </a:rPr>
              <a:t>save</a:t>
            </a:r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 the world every day.</a:t>
            </a:r>
          </a:p>
          <a:p>
            <a:pPr algn="ctr"/>
            <a:r>
              <a:rPr lang="ru-RU" sz="3200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omic Sans MS" pitchFamily="66" charset="0"/>
              </a:rPr>
              <a:t>And what can you do?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Управляющая кнопка: домой 9">
            <a:hlinkClick r:id="" action="ppaction://hlinkshowjump?jump=previousslide" highlightClick="1"/>
          </p:cNvPr>
          <p:cNvSpPr/>
          <p:nvPr/>
        </p:nvSpPr>
        <p:spPr>
          <a:xfrm>
            <a:off x="7643834" y="285728"/>
            <a:ext cx="642942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6929454" y="285728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58214" y="285728"/>
            <a:ext cx="642910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1.stat01.com/1/6576/65753858/a35910/suveniry-po-tema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57852" y="2520480"/>
            <a:ext cx="3286148" cy="4337520"/>
          </a:xfrm>
          <a:prstGeom prst="rect">
            <a:avLst/>
          </a:prstGeom>
          <a:noFill/>
        </p:spPr>
      </p:pic>
      <p:pic>
        <p:nvPicPr>
          <p:cNvPr id="4" name="Picture 4" descr="https://avatanplus.com/files/resources/original/572da4172c70f1548a48fa8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8" r="31120"/>
          <a:stretch>
            <a:fillRect/>
          </a:stretch>
        </p:blipFill>
        <p:spPr bwMode="auto">
          <a:xfrm>
            <a:off x="0" y="2357430"/>
            <a:ext cx="2357422" cy="4286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42852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latin typeface="Comic Sans MS" pitchFamily="66" charset="0"/>
              </a:rPr>
              <a:t>Схема образования утвердительных предложений</a:t>
            </a:r>
          </a:p>
          <a:p>
            <a:pPr algn="ctr" fontAlgn="base"/>
            <a:r>
              <a:rPr lang="en-US" sz="2800" dirty="0" smtClean="0">
                <a:latin typeface="Comic Sans MS" pitchFamily="66" charset="0"/>
              </a:rPr>
              <a:t>I / We / You / They + 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ru-RU" sz="2800" dirty="0" smtClean="0">
                <a:latin typeface="Comic Sans MS" pitchFamily="66" charset="0"/>
              </a:rPr>
              <a:t>.</a:t>
            </a:r>
            <a:endParaRPr lang="en-US" sz="2800" dirty="0" smtClean="0">
              <a:latin typeface="Comic Sans MS" pitchFamily="66" charset="0"/>
            </a:endParaRPr>
          </a:p>
          <a:p>
            <a:pPr algn="ctr" fontAlgn="base"/>
            <a:r>
              <a:rPr lang="en-US" sz="2800" dirty="0" smtClean="0">
                <a:latin typeface="Comic Sans MS" pitchFamily="66" charset="0"/>
              </a:rPr>
              <a:t>She / He / It + 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V </a:t>
            </a:r>
            <a:r>
              <a:rPr lang="en-US" sz="2800" dirty="0" smtClean="0">
                <a:latin typeface="Comic Sans MS" pitchFamily="66" charset="0"/>
              </a:rPr>
              <a:t>+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 s (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es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ru-RU" sz="2800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785794"/>
            <a:ext cx="19288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He </a:t>
            </a:r>
            <a:r>
              <a:rPr lang="en-US" b="1" i="1" u="sng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 Iron Man. He </a:t>
            </a:r>
            <a:r>
              <a:rPr lang="en-US" b="1" i="1" u="sng" dirty="0" smtClean="0"/>
              <a:t>lift</a:t>
            </a:r>
            <a:r>
              <a:rPr lang="en-US" b="1" i="1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100 tons.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285984" y="1785926"/>
            <a:ext cx="4572032" cy="2071702"/>
            <a:chOff x="2857488" y="2143116"/>
            <a:chExt cx="4572032" cy="2071702"/>
          </a:xfrm>
        </p:grpSpPr>
        <p:sp>
          <p:nvSpPr>
            <p:cNvPr id="9" name="Овальная выноска 8"/>
            <p:cNvSpPr/>
            <p:nvPr/>
          </p:nvSpPr>
          <p:spPr>
            <a:xfrm>
              <a:off x="2857488" y="2285992"/>
              <a:ext cx="4572032" cy="1928826"/>
            </a:xfrm>
            <a:prstGeom prst="wedgeEllipseCallout">
              <a:avLst>
                <a:gd name="adj1" fmla="val -69198"/>
                <a:gd name="adj2" fmla="val -92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00430" y="2143116"/>
              <a:ext cx="350046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dirty="0" smtClean="0"/>
            </a:p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PLEASE NOTICE! </a:t>
              </a:r>
            </a:p>
            <a:p>
              <a:pPr algn="ctr"/>
              <a:r>
                <a:rPr lang="ru-RU" dirty="0" smtClean="0">
                  <a:solidFill>
                    <a:srgbClr val="FFFFFF"/>
                  </a:solidFill>
                </a:rPr>
                <a:t>Только в 3‑м лице единственного числа (</a:t>
              </a:r>
              <a:r>
                <a:rPr lang="ru-RU" b="1" dirty="0" err="1" smtClean="0">
                  <a:solidFill>
                    <a:srgbClr val="FFFFFF"/>
                  </a:solidFill>
                </a:rPr>
                <a:t>he</a:t>
              </a:r>
              <a:r>
                <a:rPr lang="ru-RU" b="1" dirty="0" smtClean="0">
                  <a:solidFill>
                    <a:srgbClr val="FFFFFF"/>
                  </a:solidFill>
                </a:rPr>
                <a:t>, </a:t>
              </a:r>
              <a:r>
                <a:rPr lang="ru-RU" b="1" dirty="0" err="1" smtClean="0">
                  <a:solidFill>
                    <a:srgbClr val="FFFFFF"/>
                  </a:solidFill>
                </a:rPr>
                <a:t>she</a:t>
              </a:r>
              <a:r>
                <a:rPr lang="ru-RU" b="1" dirty="0" smtClean="0">
                  <a:solidFill>
                    <a:srgbClr val="FFFFFF"/>
                  </a:solidFill>
                </a:rPr>
                <a:t>, </a:t>
              </a:r>
              <a:r>
                <a:rPr lang="ru-RU" b="1" dirty="0" err="1" smtClean="0">
                  <a:solidFill>
                    <a:srgbClr val="FFFFFF"/>
                  </a:solidFill>
                </a:rPr>
                <a:t>it</a:t>
              </a:r>
              <a:r>
                <a:rPr lang="ru-RU" dirty="0" smtClean="0">
                  <a:solidFill>
                    <a:srgbClr val="FFFFFF"/>
                  </a:solidFill>
                </a:rPr>
                <a:t>) к глаголу добавляется окончание </a:t>
              </a:r>
              <a:r>
                <a:rPr lang="ru-RU" b="1" dirty="0" smtClean="0">
                  <a:solidFill>
                    <a:srgbClr val="FFFFFF"/>
                  </a:solidFill>
                </a:rPr>
                <a:t>− </a:t>
              </a:r>
              <a:r>
                <a:rPr lang="ru-RU" b="1" dirty="0" err="1" smtClean="0">
                  <a:solidFill>
                    <a:srgbClr val="FFFFFF"/>
                  </a:solidFill>
                </a:rPr>
                <a:t>s</a:t>
              </a:r>
              <a:r>
                <a:rPr lang="ru-RU" dirty="0" smtClean="0">
                  <a:solidFill>
                    <a:srgbClr val="FFFFFF"/>
                  </a:solidFill>
                </a:rPr>
                <a:t> или </a:t>
              </a:r>
              <a:r>
                <a:rPr lang="ru-RU" b="1" dirty="0" smtClean="0">
                  <a:solidFill>
                    <a:srgbClr val="FFFFFF"/>
                  </a:solidFill>
                </a:rPr>
                <a:t>– </a:t>
              </a:r>
              <a:r>
                <a:rPr lang="ru-RU" b="1" dirty="0" err="1" smtClean="0">
                  <a:solidFill>
                    <a:srgbClr val="FFFFFF"/>
                  </a:solidFill>
                </a:rPr>
                <a:t>es</a:t>
              </a:r>
              <a:r>
                <a:rPr lang="en-US" b="1" dirty="0" smtClean="0">
                  <a:solidFill>
                    <a:srgbClr val="FFFFFF"/>
                  </a:solidFill>
                </a:rPr>
                <a:t>!</a:t>
              </a:r>
              <a:endParaRPr lang="ru-RU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786050" y="4857760"/>
            <a:ext cx="3643338" cy="1214446"/>
            <a:chOff x="2786050" y="4857760"/>
            <a:chExt cx="3643338" cy="1214446"/>
          </a:xfrm>
        </p:grpSpPr>
        <p:sp>
          <p:nvSpPr>
            <p:cNvPr id="12" name="Овальная выноска 11"/>
            <p:cNvSpPr/>
            <p:nvPr/>
          </p:nvSpPr>
          <p:spPr>
            <a:xfrm>
              <a:off x="2786050" y="4857760"/>
              <a:ext cx="3643338" cy="1214446"/>
            </a:xfrm>
            <a:prstGeom prst="wedgeEllipseCallout">
              <a:avLst>
                <a:gd name="adj1" fmla="val 71462"/>
                <a:gd name="adj2" fmla="val -2049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28992" y="5000636"/>
              <a:ext cx="2286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DON’T FORGET!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I/you/we/they + </a:t>
              </a:r>
              <a:r>
                <a:rPr lang="en-US" b="1" dirty="0" smtClean="0">
                  <a:solidFill>
                    <a:srgbClr val="FFFFFF"/>
                  </a:solidFill>
                </a:rPr>
                <a:t>have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He/she/it + </a:t>
              </a:r>
              <a:r>
                <a:rPr lang="en-US" b="1" dirty="0" smtClean="0">
                  <a:solidFill>
                    <a:srgbClr val="FFFFFF"/>
                  </a:solidFill>
                </a:rPr>
                <a:t>has 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7929586" y="1285860"/>
            <a:ext cx="500066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286644" y="1285860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01090" y="1285860"/>
            <a:ext cx="500034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latin typeface="Comic Sans MS" pitchFamily="66" charset="0"/>
              </a:rPr>
              <a:t>Схема образования отрицательных предложений</a:t>
            </a:r>
          </a:p>
          <a:p>
            <a:pPr algn="ctr" fontAlgn="base"/>
            <a:r>
              <a:rPr lang="en-US" sz="2800" dirty="0" smtClean="0">
                <a:latin typeface="Comic Sans MS" pitchFamily="66" charset="0"/>
              </a:rPr>
              <a:t>I / We / You / They + 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don’t</a:t>
            </a:r>
            <a:r>
              <a:rPr lang="en-US" sz="2800" dirty="0" err="1" smtClean="0">
                <a:latin typeface="Comic Sans MS" pitchFamily="66" charset="0"/>
              </a:rPr>
              <a:t>+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ru-RU" sz="2800" dirty="0" smtClean="0">
                <a:latin typeface="Comic Sans MS" pitchFamily="66" charset="0"/>
              </a:rPr>
              <a:t>.</a:t>
            </a:r>
            <a:endParaRPr lang="en-US" sz="2800" dirty="0" smtClean="0">
              <a:latin typeface="Comic Sans MS" pitchFamily="66" charset="0"/>
            </a:endParaRPr>
          </a:p>
          <a:p>
            <a:pPr algn="ctr" fontAlgn="base"/>
            <a:r>
              <a:rPr lang="en-US" sz="2800" dirty="0" smtClean="0">
                <a:latin typeface="Comic Sans MS" pitchFamily="66" charset="0"/>
              </a:rPr>
              <a:t>She / He / It + 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doesn’t</a:t>
            </a:r>
            <a:r>
              <a:rPr lang="en-US" sz="2800" dirty="0" err="1" smtClean="0">
                <a:latin typeface="Comic Sans MS" pitchFamily="66" charset="0"/>
              </a:rPr>
              <a:t>+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ru-RU" sz="2800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2000240"/>
            <a:ext cx="300036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do not − </a:t>
            </a:r>
            <a:r>
              <a:rPr lang="en-US" b="1" dirty="0" smtClean="0"/>
              <a:t>don’t</a:t>
            </a:r>
            <a:r>
              <a:rPr lang="en-US" dirty="0" smtClean="0"/>
              <a:t> [</a:t>
            </a:r>
            <a:r>
              <a:rPr lang="en-US" dirty="0" err="1" smtClean="0"/>
              <a:t>dəʊnt</a:t>
            </a:r>
            <a:r>
              <a:rPr lang="en-US" dirty="0" smtClean="0"/>
              <a:t>]</a:t>
            </a:r>
          </a:p>
          <a:p>
            <a:r>
              <a:rPr lang="en-US" dirty="0" smtClean="0"/>
              <a:t>does not − </a:t>
            </a:r>
            <a:r>
              <a:rPr lang="en-US" b="1" dirty="0" smtClean="0"/>
              <a:t>does­n’t</a:t>
            </a:r>
            <a:r>
              <a:rPr lang="en-US" dirty="0" smtClean="0"/>
              <a:t> [</a:t>
            </a:r>
            <a:r>
              <a:rPr lang="en-US" dirty="0" err="1" smtClean="0"/>
              <a:t>dʌznt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7" name="Picture 6" descr="https://i.ytimg.com/vi/bk5RvEehcig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444503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0" y="2000240"/>
            <a:ext cx="2857488" cy="1428760"/>
          </a:xfrm>
          <a:prstGeom prst="wedgeEllipseCallout">
            <a:avLst>
              <a:gd name="adj1" fmla="val 35371"/>
              <a:gd name="adj2" fmla="val 100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2214554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Yummy! This pizza is so delicious! I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like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 it.</a:t>
            </a:r>
            <a:endParaRPr lang="ru-RU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11" name="Picture 6" descr="https://i.pinimg.com/736x/e1/60/fa/e160fa1569b6cf7adbbf3166a7a63a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390" y="3286124"/>
            <a:ext cx="2214610" cy="3348997"/>
          </a:xfrm>
          <a:prstGeom prst="rect">
            <a:avLst/>
          </a:prstGeom>
          <a:noFill/>
        </p:spPr>
      </p:pic>
      <p:sp>
        <p:nvSpPr>
          <p:cNvPr id="12" name="Овальная выноска 11"/>
          <p:cNvSpPr/>
          <p:nvPr/>
        </p:nvSpPr>
        <p:spPr>
          <a:xfrm>
            <a:off x="3643306" y="2786058"/>
            <a:ext cx="3571900" cy="1500198"/>
          </a:xfrm>
          <a:prstGeom prst="wedgeEllipseCallout">
            <a:avLst>
              <a:gd name="adj1" fmla="val 55107"/>
              <a:gd name="adj2" fmla="val 88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I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don’t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like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 pizza</a:t>
            </a:r>
            <a:r>
              <a:rPr lang="ru-RU" b="1" dirty="0" smtClean="0">
                <a:solidFill>
                  <a:srgbClr val="FFFFFF"/>
                </a:solidFill>
                <a:latin typeface="Comic Sans MS" pitchFamily="66" charset="0"/>
              </a:rPr>
              <a:t>. </a:t>
            </a:r>
            <a:endParaRPr lang="en-US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My friend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doesn’t like</a:t>
            </a:r>
            <a:r>
              <a:rPr lang="en-US" b="1" dirty="0" smtClean="0">
                <a:solidFill>
                  <a:srgbClr val="FFFFFF"/>
                </a:solidFill>
                <a:latin typeface="Comic Sans MS" pitchFamily="66" charset="0"/>
              </a:rPr>
              <a:t> it either.  </a:t>
            </a:r>
            <a:endParaRPr lang="ru-RU" b="1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215338" y="285728"/>
            <a:ext cx="42859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786710" y="285728"/>
            <a:ext cx="35719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715404" y="285728"/>
            <a:ext cx="42859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>
            <a:off x="4643438" y="2000240"/>
            <a:ext cx="4214842" cy="3357586"/>
          </a:xfrm>
          <a:prstGeom prst="wedgeEllipseCallout">
            <a:avLst>
              <a:gd name="adj1" fmla="val -88405"/>
              <a:gd name="adj2" fmla="val 4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290"/>
            <a:ext cx="6929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latin typeface="Comic Sans MS" pitchFamily="66" charset="0"/>
              </a:rPr>
              <a:t>Схема образования вопросительных предложений</a:t>
            </a:r>
          </a:p>
          <a:p>
            <a:pPr algn="ctr" fontAlgn="base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Do </a:t>
            </a:r>
            <a:r>
              <a:rPr lang="en-US" sz="2800" dirty="0" smtClean="0">
                <a:latin typeface="Comic Sans MS" pitchFamily="66" charset="0"/>
              </a:rPr>
              <a:t>+ I / We / You / They 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800" dirty="0" smtClean="0">
                <a:latin typeface="Comic Sans MS" pitchFamily="66" charset="0"/>
              </a:rPr>
              <a:t>?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 fontAlgn="base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Does</a:t>
            </a:r>
            <a:r>
              <a:rPr lang="en-US" sz="2800" dirty="0" smtClean="0">
                <a:latin typeface="Comic Sans MS" pitchFamily="66" charset="0"/>
              </a:rPr>
              <a:t> +She / He / It + 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800" dirty="0" smtClean="0">
                <a:latin typeface="Comic Sans MS" pitchFamily="66" charset="0"/>
              </a:rPr>
              <a:t>?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7" name="Picture 2" descr="https://avatars.mds.yandex.net/get-pdb/224463/ad65df44-9960-4ae3-ae87-01489c8c10ae/s1200?webp=fa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928934"/>
            <a:ext cx="4118948" cy="357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2500306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Hi, students! I’ve heard that you’re so smart! I have some questions for you.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Do 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you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read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 books in your free time?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Do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 you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play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 computer games?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Does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 your teacher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tell </a:t>
            </a:r>
            <a:r>
              <a:rPr lang="en-US" dirty="0" smtClean="0">
                <a:solidFill>
                  <a:srgbClr val="FFFFFF"/>
                </a:solidFill>
                <a:latin typeface="Comic Sans MS" pitchFamily="66" charset="0"/>
              </a:rPr>
              <a:t>you about Super Heroes? </a:t>
            </a:r>
          </a:p>
          <a:p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72528" y="5857892"/>
            <a:ext cx="35719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072462" y="5857892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572396" y="5857892"/>
            <a:ext cx="42862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.allegroimg.com/s1024/03cc2f/16c1279b47f49ef6e623087b269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85728"/>
            <a:ext cx="5332818" cy="3452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4000504"/>
            <a:ext cx="6000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It’s time for practice! </a:t>
            </a:r>
          </a:p>
          <a:p>
            <a:r>
              <a:rPr lang="en-US" sz="4400" dirty="0" smtClean="0">
                <a:latin typeface="Comic Sans MS" pitchFamily="66" charset="0"/>
              </a:rPr>
              <a:t>We wish you luck! </a:t>
            </a:r>
            <a:r>
              <a:rPr lang="ru-RU" sz="4400" dirty="0" smtClean="0">
                <a:latin typeface="Comic Sans MS" pitchFamily="66" charset="0"/>
                <a:sym typeface="Wingdings" pitchFamily="2" charset="2"/>
              </a:rPr>
              <a:t> 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rgbClr val="B8CCE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256</Words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2020-06-11T07:15:04Z</dcterms:created>
  <dcterms:modified xsi:type="dcterms:W3CDTF">2020-06-13T12:23:47Z</dcterms:modified>
</cp:coreProperties>
</file>