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61" r:id="rId2"/>
    <p:sldId id="257" r:id="rId3"/>
    <p:sldId id="272" r:id="rId4"/>
    <p:sldId id="265" r:id="rId5"/>
    <p:sldId id="258" r:id="rId6"/>
    <p:sldId id="269" r:id="rId7"/>
    <p:sldId id="271" r:id="rId8"/>
    <p:sldId id="270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F456"/>
    <a:srgbClr val="27F018"/>
    <a:srgbClr val="00602B"/>
    <a:srgbClr val="C9C91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62" autoAdjust="0"/>
    <p:restoredTop sz="94635" autoAdjust="0"/>
  </p:normalViewPr>
  <p:slideViewPr>
    <p:cSldViewPr>
      <p:cViewPr varScale="1">
        <p:scale>
          <a:sx n="74" d="100"/>
          <a:sy n="74" d="100"/>
        </p:scale>
        <p:origin x="-8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09791-19EC-47BB-B624-151D24E146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D29C-4DCA-458C-933F-BA8A9C288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F6297-0B5B-4A89-A977-A50B10509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C47F0-4DAE-490C-9425-C29EC84A9F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50D5E-2AC1-4C43-8A67-C1F07A4BC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7E748-F3C1-4733-B3FA-0CADFD57E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903DC-EDF5-4C76-83B3-141B0B09EC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7CEE9-030D-4EA0-BF4F-F6C671326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3BB2A-00A7-478A-B74B-2C3C9B498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6FB6C-2B2D-4CC0-B47D-ED0FC5CA8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801A-F99D-4C66-BC52-2AB91F7B7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C7947CF-E443-4F46-A460-6CAC0C493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5" r:id="rId2"/>
    <p:sldLayoutId id="2147483774" r:id="rId3"/>
    <p:sldLayoutId id="2147483773" r:id="rId4"/>
    <p:sldLayoutId id="2147483772" r:id="rId5"/>
    <p:sldLayoutId id="2147483771" r:id="rId6"/>
    <p:sldLayoutId id="2147483770" r:id="rId7"/>
    <p:sldLayoutId id="2147483769" r:id="rId8"/>
    <p:sldLayoutId id="2147483768" r:id="rId9"/>
    <p:sldLayoutId id="2147483767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%5B0517025191452729%5Dchemical_analy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2492896"/>
            <a:ext cx="5832475" cy="401161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-252536" y="260648"/>
            <a:ext cx="1015312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i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Производная в химии.</a:t>
            </a:r>
            <a:endParaRPr lang="ru-RU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250825" y="688975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3200" b="1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0825" y="6669360"/>
            <a:ext cx="5833343" cy="1080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ru-RU" sz="2000" b="1" dirty="0">
              <a:latin typeface="Britannic Bold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5657" y="1764527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Britannic Bold" pitchFamily="34" charset="0"/>
              </a:rPr>
              <a:t>Производную в химии используют для определения очень важной вещи – скорости химической реакции, одного из решающих факторов, который нужно учитывать  во многих областях</a:t>
            </a:r>
          </a:p>
          <a:p>
            <a:r>
              <a:rPr lang="ru-RU" sz="2800" b="1" dirty="0">
                <a:latin typeface="Britannic Bold" pitchFamily="34" charset="0"/>
              </a:rPr>
              <a:t>научно-производственной деятельности</a:t>
            </a:r>
            <a:r>
              <a:rPr lang="ru-RU" sz="2800" dirty="0">
                <a:latin typeface="Britannic Bold" pitchFamily="34" charset="0"/>
              </a:rPr>
              <a:t> </a:t>
            </a:r>
            <a:r>
              <a:rPr lang="ru-RU" sz="2800" dirty="0" smtClean="0">
                <a:latin typeface="Britannic Bold" pitchFamily="34" charset="0"/>
              </a:rPr>
              <a:t>.</a:t>
            </a:r>
          </a:p>
          <a:p>
            <a:endParaRPr lang="ru-RU" sz="3200" dirty="0">
              <a:latin typeface="Britannic Bold" pitchFamily="34" charset="0"/>
            </a:endParaRPr>
          </a:p>
          <a:p>
            <a:endParaRPr lang="ru-RU" sz="2400" dirty="0" smtClean="0">
              <a:latin typeface="Britannic Bold" pitchFamily="34" charset="0"/>
            </a:endParaRPr>
          </a:p>
          <a:p>
            <a:endParaRPr lang="ru-RU" sz="2400" dirty="0">
              <a:latin typeface="Britannic Bold" pitchFamily="34" charset="0"/>
            </a:endParaRPr>
          </a:p>
          <a:p>
            <a:endParaRPr lang="ru-RU" sz="2400" dirty="0" smtClean="0">
              <a:latin typeface="Britannic Bold" pitchFamily="34" charset="0"/>
            </a:endParaRPr>
          </a:p>
          <a:p>
            <a:endParaRPr lang="ru-RU" sz="2400" dirty="0">
              <a:latin typeface="Britannic Bold" pitchFamily="34" charset="0"/>
            </a:endParaRPr>
          </a:p>
        </p:txBody>
      </p:sp>
      <p:pic>
        <p:nvPicPr>
          <p:cNvPr id="16390" name="Picture 6" descr="10010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5489" y="4599173"/>
            <a:ext cx="1626814" cy="207383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38234"/>
            <a:ext cx="881215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используют производную в химии?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9" presetClass="entr" presetSubtype="0" fill="hold" grpId="0" nodeType="afterEffect" nodePh="1">
                                  <p:stCondLst>
                                    <p:cond delay="60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352928" cy="6120680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solidFill>
                  <a:schemeClr val="bg2">
                    <a:lumMod val="90000"/>
                  </a:schemeClr>
                </a:solidFill>
                <a:latin typeface="Calibri" pitchFamily="34" charset="0"/>
              </a:rPr>
              <a:t> </a:t>
            </a:r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  <a:latin typeface="Calibri" pitchFamily="34" charset="0"/>
              </a:rPr>
              <a:t>   </a:t>
            </a:r>
            <a:r>
              <a:rPr lang="ru-RU" sz="2800" b="1" dirty="0" smtClean="0">
                <a:solidFill>
                  <a:schemeClr val="bg2">
                    <a:lumMod val="90000"/>
                  </a:schemeClr>
                </a:solidFill>
                <a:latin typeface="Britannic Bold" pitchFamily="34" charset="0"/>
              </a:rPr>
              <a:t>Например</a:t>
            </a:r>
            <a:r>
              <a:rPr lang="ru-RU" sz="2800" b="1" dirty="0">
                <a:solidFill>
                  <a:schemeClr val="bg2">
                    <a:lumMod val="90000"/>
                  </a:schemeClr>
                </a:solidFill>
                <a:latin typeface="Britannic Bold" pitchFamily="34" charset="0"/>
              </a:rPr>
              <a:t>, инженерам-технологам при определении эффективности химических производств, химикам, разрабатывающим препараты для медицины и сельского хозяйства, а также врачам и агрономам, использующим эти препараты для лечения людей и для внесения их в почву. Одни реакции проходят практически мгновенно, другие идут очень медленно. Поэтому в реальной жизни для решения производственных задач в медицинской, сельскохозяйственной и химической промышленности просто необходимо знать скорости реакций химических веществ.</a:t>
            </a:r>
            <a:endParaRPr lang="ru-RU" sz="28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553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-171449"/>
            <a:ext cx="7992566" cy="288082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45354" y="1196752"/>
            <a:ext cx="7777163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2">
                    <a:lumMod val="90000"/>
                  </a:schemeClr>
                </a:solidFill>
              </a:rPr>
              <a:t>Скоростью </a:t>
            </a:r>
            <a:r>
              <a:rPr lang="ru-RU" sz="2000" b="1" dirty="0">
                <a:solidFill>
                  <a:schemeClr val="bg2">
                    <a:lumMod val="90000"/>
                  </a:schemeClr>
                </a:solidFill>
              </a:rPr>
              <a:t>химической реакции</a:t>
            </a:r>
            <a:r>
              <a:rPr lang="ru-RU" sz="2000" dirty="0">
                <a:solidFill>
                  <a:schemeClr val="bg2">
                    <a:lumMod val="90000"/>
                  </a:schemeClr>
                </a:solidFill>
              </a:rPr>
              <a:t> в химии называется  изменение концентрации реагирующих веществ в единицу </a:t>
            </a:r>
            <a:r>
              <a:rPr lang="ru-RU" sz="2000" dirty="0" smtClean="0">
                <a:solidFill>
                  <a:schemeClr val="bg2">
                    <a:lumMod val="90000"/>
                  </a:schemeClr>
                </a:solidFill>
              </a:rPr>
              <a:t>времени   или</a:t>
            </a:r>
          </a:p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2">
                    <a:lumMod val="90000"/>
                  </a:schemeClr>
                </a:solidFill>
              </a:rPr>
              <a:t>производная</a:t>
            </a:r>
            <a:r>
              <a:rPr lang="ru-RU" sz="20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bg2">
                    <a:lumMod val="90000"/>
                  </a:schemeClr>
                </a:solidFill>
              </a:rPr>
              <a:t>от концентрации реагирующих веществ по времени </a:t>
            </a:r>
            <a:r>
              <a:rPr lang="ru-RU" sz="2000" dirty="0">
                <a:solidFill>
                  <a:schemeClr val="bg2">
                    <a:lumMod val="90000"/>
                  </a:schemeClr>
                </a:solidFill>
              </a:rPr>
              <a:t>(на языке математике концентрация была бы функцией</a:t>
            </a:r>
            <a:r>
              <a:rPr lang="en-US" sz="2000" dirty="0">
                <a:solidFill>
                  <a:schemeClr val="bg2">
                    <a:lumMod val="90000"/>
                  </a:schemeClr>
                </a:solidFill>
              </a:rPr>
              <a:t>,</a:t>
            </a:r>
            <a:r>
              <a:rPr lang="ru-RU" sz="2000" dirty="0">
                <a:solidFill>
                  <a:schemeClr val="bg2">
                    <a:lumMod val="90000"/>
                  </a:schemeClr>
                </a:solidFill>
              </a:rPr>
              <a:t> а время – аргументом) </a:t>
            </a:r>
          </a:p>
        </p:txBody>
      </p:sp>
      <p:pic>
        <p:nvPicPr>
          <p:cNvPr id="17415" name="Picture 7" descr="0_68620_920e1e52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3786162"/>
            <a:ext cx="3995936" cy="2708920"/>
          </a:xfrm>
          <a:prstGeom prst="rect">
            <a:avLst/>
          </a:prstGeom>
          <a:noFill/>
        </p:spPr>
      </p:pic>
      <p:pic>
        <p:nvPicPr>
          <p:cNvPr id="17417" name="Picture 9" descr="0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016" y="3786162"/>
            <a:ext cx="4189796" cy="270892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581200" y="116632"/>
            <a:ext cx="5876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Определение 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74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741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95884" y="2060848"/>
            <a:ext cx="7138988" cy="2908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/>
              <a:t>   </a:t>
            </a:r>
            <a:r>
              <a:rPr lang="ru-RU" sz="2800" b="1" dirty="0" smtClean="0">
                <a:solidFill>
                  <a:schemeClr val="bg2">
                    <a:lumMod val="90000"/>
                  </a:schemeClr>
                </a:solidFill>
              </a:rPr>
              <a:t>Если  </a:t>
            </a:r>
            <a:r>
              <a:rPr lang="en-US" sz="2800" b="1" i="1" dirty="0" smtClean="0">
                <a:solidFill>
                  <a:schemeClr val="bg2">
                    <a:lumMod val="90000"/>
                  </a:schemeClr>
                </a:solidFill>
              </a:rPr>
              <a:t>P</a:t>
            </a:r>
            <a:r>
              <a:rPr lang="ru-RU" sz="2800" b="1" i="1" dirty="0" smtClean="0">
                <a:solidFill>
                  <a:schemeClr val="bg2">
                    <a:lumMod val="90000"/>
                  </a:schemeClr>
                </a:solidFill>
              </a:rPr>
              <a:t>(</a:t>
            </a:r>
            <a:r>
              <a:rPr lang="en-US" sz="2800" b="1" i="1" dirty="0" smtClean="0">
                <a:solidFill>
                  <a:schemeClr val="bg2">
                    <a:lumMod val="90000"/>
                  </a:schemeClr>
                </a:solidFill>
              </a:rPr>
              <a:t>t</a:t>
            </a:r>
            <a:r>
              <a:rPr lang="ru-RU" sz="2800" b="1" i="1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r>
              <a:rPr lang="ru-RU" sz="2800" b="1" dirty="0" smtClean="0">
                <a:solidFill>
                  <a:schemeClr val="bg2">
                    <a:lumMod val="90000"/>
                  </a:schemeClr>
                </a:solidFill>
              </a:rPr>
              <a:t> – закон изменения  количества вещества, вступившего в химическую реакцию, то скорость  </a:t>
            </a:r>
            <a:r>
              <a:rPr lang="en-US" sz="2800" b="1" i="1" dirty="0" smtClean="0">
                <a:solidFill>
                  <a:schemeClr val="bg2">
                    <a:lumMod val="90000"/>
                  </a:schemeClr>
                </a:solidFill>
              </a:rPr>
              <a:t>v</a:t>
            </a:r>
            <a:r>
              <a:rPr lang="ru-RU" sz="2800" b="1" i="1" dirty="0" smtClean="0">
                <a:solidFill>
                  <a:schemeClr val="bg2">
                    <a:lumMod val="90000"/>
                  </a:schemeClr>
                </a:solidFill>
              </a:rPr>
              <a:t>(</a:t>
            </a:r>
            <a:r>
              <a:rPr lang="en-US" sz="2800" b="1" i="1" dirty="0" smtClean="0">
                <a:solidFill>
                  <a:schemeClr val="bg2">
                    <a:lumMod val="90000"/>
                  </a:schemeClr>
                </a:solidFill>
              </a:rPr>
              <a:t>t</a:t>
            </a:r>
            <a:r>
              <a:rPr lang="ru-RU" sz="2800" b="1" i="1" dirty="0" smtClean="0">
                <a:solidFill>
                  <a:schemeClr val="bg2">
                    <a:lumMod val="90000"/>
                  </a:schemeClr>
                </a:solidFill>
              </a:rPr>
              <a:t>) </a:t>
            </a:r>
            <a:r>
              <a:rPr lang="ru-RU" sz="2800" b="1" dirty="0" smtClean="0">
                <a:solidFill>
                  <a:schemeClr val="bg2">
                    <a:lumMod val="90000"/>
                  </a:schemeClr>
                </a:solidFill>
              </a:rPr>
              <a:t>химической реакции в момент времени </a:t>
            </a:r>
            <a:r>
              <a:rPr lang="en-US" sz="2800" b="1" i="1" dirty="0" smtClean="0">
                <a:solidFill>
                  <a:schemeClr val="bg2">
                    <a:lumMod val="90000"/>
                  </a:schemeClr>
                </a:solidFill>
              </a:rPr>
              <a:t>t</a:t>
            </a:r>
            <a:r>
              <a:rPr lang="ru-RU" sz="2800" b="1" i="1" dirty="0" smtClean="0">
                <a:solidFill>
                  <a:schemeClr val="bg2">
                    <a:lumMod val="90000"/>
                  </a:schemeClr>
                </a:solidFill>
              </a:rPr>
              <a:t>  </a:t>
            </a:r>
            <a:r>
              <a:rPr lang="ru-RU" sz="2800" b="1" dirty="0" smtClean="0">
                <a:solidFill>
                  <a:schemeClr val="bg2">
                    <a:lumMod val="90000"/>
                  </a:schemeClr>
                </a:solidFill>
              </a:rPr>
              <a:t> равна производной:</a:t>
            </a:r>
            <a:br>
              <a:rPr lang="ru-RU" sz="2800" b="1" dirty="0" smtClean="0">
                <a:solidFill>
                  <a:schemeClr val="bg2">
                    <a:lumMod val="90000"/>
                  </a:schemeClr>
                </a:solidFill>
              </a:rPr>
            </a:br>
            <a:endParaRPr lang="ru-RU" sz="2800" b="1" dirty="0" smtClean="0">
              <a:solidFill>
                <a:schemeClr val="bg2">
                  <a:lumMod val="9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z="2800" b="1" dirty="0" smtClean="0"/>
          </a:p>
        </p:txBody>
      </p:sp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2268538" y="4652963"/>
            <a:ext cx="5040312" cy="9239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V (t) = p ‘(t)</a:t>
            </a:r>
            <a:endParaRPr lang="ru-RU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324544" y="188640"/>
            <a:ext cx="977984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Формула производной в химии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  <p:bldP spid="5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331913" y="2276475"/>
            <a:ext cx="691038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</a:t>
            </a:r>
            <a:r>
              <a:rPr lang="ru-RU" sz="28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Пусть количество вещества, вступившего в химическую реакцию задается зависимостью</a:t>
            </a:r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:</a:t>
            </a:r>
            <a:endParaRPr lang="ru-RU" sz="2800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28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р</a:t>
            </a:r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(t)</a:t>
            </a:r>
            <a:r>
              <a:rPr lang="ru-RU" sz="28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= </a:t>
            </a:r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</a:t>
            </a:r>
            <a:r>
              <a:rPr lang="en-US" sz="2800" b="1" baseline="30000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</a:t>
            </a:r>
            <a:r>
              <a:rPr lang="ru-RU" sz="28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/2</a:t>
            </a:r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+ </a:t>
            </a:r>
            <a:r>
              <a:rPr lang="ru-RU" sz="28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</a:t>
            </a:r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 –3 (</a:t>
            </a:r>
            <a:r>
              <a:rPr lang="ru-RU" sz="28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моль)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28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Найти скорость химической реакции через 3 секунды.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2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-180528" y="260648"/>
            <a:ext cx="941082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</a:rPr>
              <a:t>Пример задачи по химии: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 autoUpdateAnimBg="0" advAuto="100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r>
              <a:rPr lang="ru-RU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р</a:t>
            </a:r>
            <a:r>
              <a:rPr lang="en-US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(t)</a:t>
            </a:r>
            <a:r>
              <a:rPr lang="ru-RU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= </a:t>
            </a:r>
            <a:r>
              <a:rPr lang="en-US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</a:t>
            </a:r>
            <a:r>
              <a:rPr lang="en-US" b="1" baseline="30000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</a:t>
            </a:r>
            <a:r>
              <a:rPr lang="ru-RU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/2</a:t>
            </a:r>
            <a:r>
              <a:rPr lang="en-US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+ </a:t>
            </a:r>
            <a:r>
              <a:rPr lang="ru-RU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</a:t>
            </a:r>
            <a:r>
              <a:rPr lang="en-US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 –3 (</a:t>
            </a:r>
            <a:r>
              <a:rPr lang="ru-RU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моль)</a:t>
            </a:r>
          </a:p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1. Найдем производную функции:</a:t>
            </a:r>
          </a:p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Р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’(t) = t +3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2. 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Подставим значение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t = 3 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сек: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P’(3) = 3 + 3 = 6 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(моль/сек )</a:t>
            </a:r>
            <a:endParaRPr lang="en-US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Ответ: 6 </a:t>
            </a:r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548680"/>
            <a:ext cx="40943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Решение: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258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959357"/>
              </p:ext>
            </p:extLst>
          </p:nvPr>
        </p:nvGraphicFramePr>
        <p:xfrm>
          <a:off x="611559" y="764704"/>
          <a:ext cx="7945810" cy="4896543"/>
        </p:xfrm>
        <a:graphic>
          <a:graphicData uri="http://schemas.openxmlformats.org/drawingml/2006/table">
            <a:tbl>
              <a:tblPr/>
              <a:tblGrid>
                <a:gridCol w="2326531"/>
                <a:gridCol w="2371471"/>
                <a:gridCol w="3247808"/>
              </a:tblGrid>
              <a:tr h="886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Понятие на языке химии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Обозначение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Понятие на языке математики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1FD"/>
                    </a:solidFill>
                  </a:tcPr>
                </a:tc>
              </a:tr>
              <a:tr h="1112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Количество в-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в момент времени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 = p(t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)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Функция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Интервал времени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∆t = t– t</a:t>
                      </a:r>
                      <a:r>
                        <a:rPr kumimoji="0" lang="ru-RU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Приращение аргумента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0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Изменение количества в-ва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∆p= p(t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+ ∆ t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) – p(t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Приращение функции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2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Средняя скорость химической реакции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∆p/∆t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Отношение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приращёния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функции к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приращёнию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аргумента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2915816" y="5732463"/>
            <a:ext cx="3479800" cy="5857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  <a:latin typeface="Comic Sans MS" pitchFamily="66" charset="0"/>
              </a:rPr>
              <a:t>V (t) = p ‘(t)</a:t>
            </a:r>
            <a:endParaRPr lang="ru-RU" sz="32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508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125538"/>
            <a:ext cx="8229600" cy="45243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chemeClr val="bg2">
                    <a:lumMod val="90000"/>
                  </a:schemeClr>
                </a:solidFill>
              </a:rPr>
              <a:t>Понятие производной очень важно в химии при определении скорости течения реакции.</a:t>
            </a:r>
          </a:p>
        </p:txBody>
      </p:sp>
      <p:pic>
        <p:nvPicPr>
          <p:cNvPr id="10246" name="Picture 6" descr="C:\Users\Павел\Desktop\cZSbjhGzDU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115" y="2812057"/>
            <a:ext cx="4241886" cy="325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:\chemistry-lesson-free-desktop-downloa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2" y="2812056"/>
            <a:ext cx="4228710" cy="325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95736" y="260648"/>
            <a:ext cx="5235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Заключение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/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377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Organisation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Лихонина</cp:lastModifiedBy>
  <cp:revision>25</cp:revision>
  <dcterms:created xsi:type="dcterms:W3CDTF">2011-04-07T12:31:48Z</dcterms:created>
  <dcterms:modified xsi:type="dcterms:W3CDTF">2013-04-15T11:39:37Z</dcterms:modified>
</cp:coreProperties>
</file>