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75" r:id="rId3"/>
    <p:sldId id="259" r:id="rId4"/>
    <p:sldId id="260"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4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543677-0689-4ED5-BD07-DE2A34F20C78}" type="datetimeFigureOut">
              <a:rPr lang="ru-RU" smtClean="0"/>
              <a:pPr/>
              <a:t>14.04.2013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E45420-18A8-48EE-9F79-25B12D43943D}"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04FDEDDB-1E78-4E2D-A241-3F89B3968305}" type="datetime1">
              <a:rPr lang="ru-RU" smtClean="0"/>
              <a:pPr/>
              <a:t>14.04.2013</a:t>
            </a:fld>
            <a:endParaRPr lang="ru-RU" dirty="0"/>
          </a:p>
        </p:txBody>
      </p:sp>
      <p:sp>
        <p:nvSpPr>
          <p:cNvPr id="2" name="Нижний колонтитул 1"/>
          <p:cNvSpPr>
            <a:spLocks noGrp="1"/>
          </p:cNvSpPr>
          <p:nvPr>
            <p:ph type="ftr" sz="quarter" idx="11"/>
          </p:nvPr>
        </p:nvSpPr>
        <p:spPr/>
        <p:txBody>
          <a:bodyPr/>
          <a:lstStyle/>
          <a:p>
            <a:endParaRPr lang="ru-RU" dirty="0"/>
          </a:p>
        </p:txBody>
      </p:sp>
      <p:sp>
        <p:nvSpPr>
          <p:cNvPr id="15" name="Номер слайда 14"/>
          <p:cNvSpPr>
            <a:spLocks noGrp="1"/>
          </p:cNvSpPr>
          <p:nvPr>
            <p:ph type="sldNum" sz="quarter" idx="12"/>
          </p:nvPr>
        </p:nvSpPr>
        <p:spPr>
          <a:xfrm>
            <a:off x="8229600" y="6473952"/>
            <a:ext cx="758952" cy="246888"/>
          </a:xfrm>
        </p:spPr>
        <p:txBody>
          <a:bodyPr/>
          <a:lstStyle/>
          <a:p>
            <a:fld id="{DFCDE64D-D63D-4B75-AC2C-5F369BC0602D}"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932D1DA-32D6-4ADF-8207-C4345C333F89}" type="datetime1">
              <a:rPr lang="ru-RU" smtClean="0"/>
              <a:pPr/>
              <a:t>14.04.2013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FCDE64D-D63D-4B75-AC2C-5F369BC0602D}"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704BD94-E630-40ED-A62B-399FF1E0AFD6}" type="datetime1">
              <a:rPr lang="ru-RU" smtClean="0"/>
              <a:pPr/>
              <a:t>14.04.2013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FCDE64D-D63D-4B75-AC2C-5F369BC0602D}"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B66E036-D28E-4BCB-9003-523C4EBE981C}" type="datetime1">
              <a:rPr lang="ru-RU" smtClean="0"/>
              <a:pPr/>
              <a:t>14.04.2013</a:t>
            </a:fld>
            <a:endParaRPr lang="ru-RU" dirty="0"/>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dirty="0"/>
          </a:p>
        </p:txBody>
      </p:sp>
      <p:sp>
        <p:nvSpPr>
          <p:cNvPr id="16" name="Номер слайда 15"/>
          <p:cNvSpPr>
            <a:spLocks noGrp="1"/>
          </p:cNvSpPr>
          <p:nvPr>
            <p:ph type="sldNum" sz="quarter" idx="12"/>
          </p:nvPr>
        </p:nvSpPr>
        <p:spPr>
          <a:xfrm>
            <a:off x="8229600" y="6473952"/>
            <a:ext cx="758952" cy="246888"/>
          </a:xfrm>
        </p:spPr>
        <p:txBody>
          <a:bodyPr/>
          <a:lstStyle/>
          <a:p>
            <a:fld id="{DFCDE64D-D63D-4B75-AC2C-5F369BC0602D}"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37DD3A42-A8A5-4124-8D05-63FC3EC35606}" type="datetime1">
              <a:rPr lang="ru-RU" smtClean="0"/>
              <a:pPr/>
              <a:t>14.04.2013</a:t>
            </a:fld>
            <a:endParaRPr lang="ru-RU" dirty="0"/>
          </a:p>
        </p:txBody>
      </p:sp>
      <p:sp>
        <p:nvSpPr>
          <p:cNvPr id="11" name="Нижний колонтитул 10"/>
          <p:cNvSpPr>
            <a:spLocks noGrp="1"/>
          </p:cNvSpPr>
          <p:nvPr>
            <p:ph type="ftr" sz="quarter" idx="11"/>
          </p:nvPr>
        </p:nvSpPr>
        <p:spPr/>
        <p:txBody>
          <a:bodyPr/>
          <a:lstStyle/>
          <a:p>
            <a:endParaRPr lang="ru-RU" dirty="0"/>
          </a:p>
        </p:txBody>
      </p:sp>
      <p:sp>
        <p:nvSpPr>
          <p:cNvPr id="16" name="Номер слайда 15"/>
          <p:cNvSpPr>
            <a:spLocks noGrp="1"/>
          </p:cNvSpPr>
          <p:nvPr>
            <p:ph type="sldNum" sz="quarter" idx="12"/>
          </p:nvPr>
        </p:nvSpPr>
        <p:spPr/>
        <p:txBody>
          <a:bodyPr/>
          <a:lstStyle/>
          <a:p>
            <a:fld id="{DFCDE64D-D63D-4B75-AC2C-5F369BC0602D}" type="slidenum">
              <a:rPr lang="ru-RU" smtClean="0"/>
              <a:pPr/>
              <a:t>‹#›</a:t>
            </a:fld>
            <a:endParaRPr lang="ru-RU" dirty="0"/>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D76F291E-76DC-4972-9C1C-FAEDE46260B3}" type="datetime1">
              <a:rPr lang="ru-RU" smtClean="0"/>
              <a:pPr/>
              <a:t>14.04.2013</a:t>
            </a:fld>
            <a:endParaRPr lang="ru-RU" dirty="0"/>
          </a:p>
        </p:txBody>
      </p:sp>
      <p:sp>
        <p:nvSpPr>
          <p:cNvPr id="10" name="Нижний колонтитул 9"/>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DFCDE64D-D63D-4B75-AC2C-5F369BC0602D}"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1A8FA1E6-AAD6-42BA-A1DF-C7A806359D5F}" type="datetime1">
              <a:rPr lang="ru-RU" smtClean="0"/>
              <a:pPr/>
              <a:t>14.04.2013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229600" y="6477000"/>
            <a:ext cx="762000" cy="246888"/>
          </a:xfrm>
        </p:spPr>
        <p:txBody>
          <a:bodyPr/>
          <a:lstStyle/>
          <a:p>
            <a:fld id="{DFCDE64D-D63D-4B75-AC2C-5F369BC0602D}" type="slidenum">
              <a:rPr lang="ru-RU" smtClean="0"/>
              <a:pPr/>
              <a:t>‹#›</a:t>
            </a:fld>
            <a:endParaRPr lang="ru-RU"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EE2406F-A099-4D7D-B940-7B8137FE2484}" type="datetime1">
              <a:rPr lang="ru-RU" smtClean="0"/>
              <a:pPr/>
              <a:t>14.04.2013</a:t>
            </a:fld>
            <a:endParaRPr lang="ru-RU" dirty="0"/>
          </a:p>
        </p:txBody>
      </p:sp>
      <p:sp>
        <p:nvSpPr>
          <p:cNvPr id="21" name="Нижний колонтитул 20"/>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FCDE64D-D63D-4B75-AC2C-5F369BC0602D}"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E70FE5C-F43F-40CC-8BCA-4CD007A2104A}" type="datetime1">
              <a:rPr lang="ru-RU" smtClean="0"/>
              <a:pPr/>
              <a:t>14.04.2013</a:t>
            </a:fld>
            <a:endParaRPr lang="ru-RU" dirty="0"/>
          </a:p>
        </p:txBody>
      </p:sp>
      <p:sp>
        <p:nvSpPr>
          <p:cNvPr id="24" name="Нижний колонтитул 2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FCDE64D-D63D-4B75-AC2C-5F369BC0602D}"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B3FEB28-4B12-4A27-BF4F-E7C19AFB9124}" type="datetime1">
              <a:rPr lang="ru-RU" smtClean="0"/>
              <a:pPr/>
              <a:t>14.04.2013</a:t>
            </a:fld>
            <a:endParaRPr lang="ru-RU" dirty="0"/>
          </a:p>
        </p:txBody>
      </p:sp>
      <p:sp>
        <p:nvSpPr>
          <p:cNvPr id="29" name="Нижний колонтитул 28"/>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FCDE64D-D63D-4B75-AC2C-5F369BC0602D}"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dirty="0" smtClean="0"/>
              <a:t>Вставка рисунка</a:t>
            </a:r>
            <a:endParaRPr kumimoji="0" lang="en-US" dirty="0"/>
          </a:p>
        </p:txBody>
      </p:sp>
      <p:sp>
        <p:nvSpPr>
          <p:cNvPr id="7" name="Дата 6"/>
          <p:cNvSpPr>
            <a:spLocks noGrp="1"/>
          </p:cNvSpPr>
          <p:nvPr>
            <p:ph type="dt" sz="half" idx="10"/>
          </p:nvPr>
        </p:nvSpPr>
        <p:spPr/>
        <p:txBody>
          <a:bodyPr/>
          <a:lstStyle/>
          <a:p>
            <a:fld id="{7ACAE2DA-BF65-4ED2-A438-225F9E876DDA}" type="datetime1">
              <a:rPr lang="ru-RU" smtClean="0"/>
              <a:pPr/>
              <a:t>14.04.2013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DFCDE64D-D63D-4B75-AC2C-5F369BC0602D}" type="slidenum">
              <a:rPr lang="ru-RU" smtClean="0"/>
              <a:pPr/>
              <a:t>‹#›</a:t>
            </a:fld>
            <a:endParaRPr lang="ru-RU"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33B5073-22A9-4A6C-A3C7-2EDD0643D9D2}" type="datetime1">
              <a:rPr lang="ru-RU" smtClean="0"/>
              <a:pPr/>
              <a:t>14.04.2013</a:t>
            </a:fld>
            <a:endParaRPr lang="ru-RU"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dirty="0"/>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FCDE64D-D63D-4B75-AC2C-5F369BC0602D}" type="slidenum">
              <a:rPr lang="ru-RU" smtClean="0"/>
              <a:pPr/>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hyperlink" Target="http://ru.wikipedia.org/wiki/%D0%A4%D1%83%D0%BD%D0%BA%D1%86%D0%B8%D1%8F_(%D0%BC%D0%B0%D1%82%D0%B5%D0%BC%D0%B0%D1%82%D0%B8%D0%BA%D0%B0)" TargetMode="Externa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60648"/>
            <a:ext cx="8458200" cy="1222375"/>
          </a:xfrm>
        </p:spPr>
        <p:txBody>
          <a:bodyPr/>
          <a:lstStyle/>
          <a:p>
            <a:pPr algn="ctr"/>
            <a:r>
              <a:rPr lang="ru-RU"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1">
                      <a:satMod val="175000"/>
                      <a:alpha val="40000"/>
                    </a:schemeClr>
                  </a:glow>
                  <a:innerShdw blurRad="69850" dist="43180" dir="5400000">
                    <a:srgbClr val="000000">
                      <a:alpha val="65000"/>
                    </a:srgbClr>
                  </a:innerShdw>
                </a:effectLst>
              </a:rPr>
              <a:t>Использование производной</a:t>
            </a:r>
            <a:endParaRPr lang="ru-RU"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1">
                    <a:satMod val="175000"/>
                    <a:alpha val="40000"/>
                  </a:schemeClr>
                </a:glow>
                <a:innerShdw blurRad="69850" dist="43180" dir="5400000">
                  <a:srgbClr val="000000">
                    <a:alpha val="65000"/>
                  </a:srgbClr>
                </a:innerShdw>
              </a:effectLst>
            </a:endParaRPr>
          </a:p>
        </p:txBody>
      </p:sp>
      <p:sp>
        <p:nvSpPr>
          <p:cNvPr id="3" name="Подзаголовок 2"/>
          <p:cNvSpPr>
            <a:spLocks noGrp="1"/>
          </p:cNvSpPr>
          <p:nvPr>
            <p:ph type="subTitle" idx="1"/>
          </p:nvPr>
        </p:nvSpPr>
        <p:spPr>
          <a:xfrm>
            <a:off x="179512" y="908720"/>
            <a:ext cx="8458200" cy="914400"/>
          </a:xfrm>
        </p:spPr>
        <p:txBody>
          <a:bodyP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 </a:t>
            </a: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экономике</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Номер слайда 10"/>
          <p:cNvSpPr>
            <a:spLocks noGrp="1"/>
          </p:cNvSpPr>
          <p:nvPr>
            <p:ph type="sldNum" sz="quarter" idx="12"/>
          </p:nvPr>
        </p:nvSpPr>
        <p:spPr/>
        <p:txBody>
          <a:bodyPr/>
          <a:lstStyle/>
          <a:p>
            <a:fld id="{DFCDE64D-D63D-4B75-AC2C-5F369BC0602D}" type="slidenum">
              <a:rPr lang="ru-RU" smtClean="0"/>
              <a:pPr/>
              <a:t>1</a:t>
            </a:fld>
            <a:endParaRPr lang="ru-RU" dirty="0"/>
          </a:p>
        </p:txBody>
      </p:sp>
      <p:pic>
        <p:nvPicPr>
          <p:cNvPr id="20" name="Рисунок 19" descr="http://cs521611.vk.me/u196507978/doc/672b8c26bad1/hq-wallpapers_ru_computer_49238_1920x1200.jpg"/>
          <p:cNvPicPr/>
          <p:nvPr/>
        </p:nvPicPr>
        <p:blipFill>
          <a:blip r:embed="rId2" cstate="print"/>
          <a:srcRect/>
          <a:stretch>
            <a:fillRect/>
          </a:stretch>
        </p:blipFill>
        <p:spPr bwMode="auto">
          <a:xfrm>
            <a:off x="1" y="0"/>
            <a:ext cx="9143999" cy="6857999"/>
          </a:xfrm>
          <a:prstGeom prst="rect">
            <a:avLst/>
          </a:prstGeom>
          <a:noFill/>
          <a:ln w="9525">
            <a:noFill/>
            <a:miter lim="800000"/>
            <a:headEnd/>
            <a:tailEnd/>
          </a:ln>
        </p:spPr>
      </p:pic>
      <p:sp>
        <p:nvSpPr>
          <p:cNvPr id="21" name="TextBox 20"/>
          <p:cNvSpPr txBox="1"/>
          <p:nvPr/>
        </p:nvSpPr>
        <p:spPr>
          <a:xfrm>
            <a:off x="251520" y="548680"/>
            <a:ext cx="8390759" cy="630942"/>
          </a:xfrm>
          <a:prstGeom prst="rect">
            <a:avLst/>
          </a:prstGeom>
          <a:noFill/>
        </p:spPr>
        <p:txBody>
          <a:bodyPr wrap="none" rtlCol="0">
            <a:spAutoFit/>
          </a:bodyPr>
          <a:lstStyle/>
          <a:p>
            <a:r>
              <a:rPr lang="ru-RU"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Использование производной в экономике</a:t>
            </a:r>
            <a:endParaRPr lang="ru-RU" sz="35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2" name="Рисунок 21" descr="http://im0-tub-ru.yandex.net/i?id=7001266-51-72&amp;n=21"/>
          <p:cNvPicPr/>
          <p:nvPr/>
        </p:nvPicPr>
        <p:blipFill>
          <a:blip r:embed="rId3" cstate="print"/>
          <a:srcRect/>
          <a:stretch>
            <a:fillRect/>
          </a:stretch>
        </p:blipFill>
        <p:spPr bwMode="auto">
          <a:xfrm rot="21058212">
            <a:off x="396545" y="1776253"/>
            <a:ext cx="2960998" cy="2081881"/>
          </a:xfrm>
          <a:prstGeom prst="rect">
            <a:avLst/>
          </a:prstGeom>
          <a:noFill/>
          <a:ln w="9525">
            <a:noFill/>
            <a:miter lim="800000"/>
            <a:headEnd/>
            <a:tailEnd/>
          </a:ln>
        </p:spPr>
      </p:pic>
      <p:pic>
        <p:nvPicPr>
          <p:cNvPr id="23" name="Рисунок 22" descr="http://im5-tub-ru.yandex.net/i?id=279163464-19-72&amp;n=21"/>
          <p:cNvPicPr/>
          <p:nvPr/>
        </p:nvPicPr>
        <p:blipFill>
          <a:blip r:embed="rId4" cstate="print"/>
          <a:srcRect/>
          <a:stretch>
            <a:fillRect/>
          </a:stretch>
        </p:blipFill>
        <p:spPr bwMode="auto">
          <a:xfrm rot="587690">
            <a:off x="6020029" y="1759800"/>
            <a:ext cx="2558405" cy="2004814"/>
          </a:xfrm>
          <a:prstGeom prst="rect">
            <a:avLst/>
          </a:prstGeom>
          <a:noFill/>
          <a:ln w="9525">
            <a:noFill/>
            <a:miter lim="800000"/>
            <a:headEnd/>
            <a:tailEnd/>
          </a:ln>
        </p:spPr>
      </p:pic>
      <p:pic>
        <p:nvPicPr>
          <p:cNvPr id="26" name="Рисунок 25" descr="http://im0-tub-ru.yandex.net/i?id=513657894-30-72&amp;n=21"/>
          <p:cNvPicPr/>
          <p:nvPr/>
        </p:nvPicPr>
        <p:blipFill>
          <a:blip r:embed="rId5" cstate="print"/>
          <a:srcRect/>
          <a:stretch>
            <a:fillRect/>
          </a:stretch>
        </p:blipFill>
        <p:spPr bwMode="auto">
          <a:xfrm rot="20800501">
            <a:off x="350777" y="4739286"/>
            <a:ext cx="2760459" cy="1183774"/>
          </a:xfrm>
          <a:prstGeom prst="rect">
            <a:avLst/>
          </a:prstGeom>
          <a:noFill/>
          <a:ln w="9525">
            <a:noFill/>
            <a:miter lim="800000"/>
            <a:headEnd/>
            <a:tailEnd/>
          </a:ln>
        </p:spPr>
      </p:pic>
      <p:pic>
        <p:nvPicPr>
          <p:cNvPr id="27" name="Рисунок 26" descr="http://im7-tub-ru.yandex.net/i?id=306033461-38-72&amp;n=21"/>
          <p:cNvPicPr/>
          <p:nvPr/>
        </p:nvPicPr>
        <p:blipFill>
          <a:blip r:embed="rId6" cstate="print"/>
          <a:srcRect/>
          <a:stretch>
            <a:fillRect/>
          </a:stretch>
        </p:blipFill>
        <p:spPr bwMode="auto">
          <a:xfrm rot="454738">
            <a:off x="3319789" y="2444986"/>
            <a:ext cx="1580720" cy="1862814"/>
          </a:xfrm>
          <a:prstGeom prst="rect">
            <a:avLst/>
          </a:prstGeom>
          <a:noFill/>
          <a:ln w="9525">
            <a:noFill/>
            <a:miter lim="800000"/>
            <a:headEnd/>
            <a:tailEnd/>
          </a:ln>
        </p:spPr>
      </p:pic>
      <p:pic>
        <p:nvPicPr>
          <p:cNvPr id="28" name="Рисунок 27" descr="http://im2-tub-ru.yandex.net/i?id=183607811-35-72&amp;n=21"/>
          <p:cNvPicPr/>
          <p:nvPr/>
        </p:nvPicPr>
        <p:blipFill>
          <a:blip r:embed="rId7" cstate="print"/>
          <a:srcRect/>
          <a:stretch>
            <a:fillRect/>
          </a:stretch>
        </p:blipFill>
        <p:spPr bwMode="auto">
          <a:xfrm rot="501246">
            <a:off x="3156245" y="5106621"/>
            <a:ext cx="1390650" cy="1428750"/>
          </a:xfrm>
          <a:prstGeom prst="rect">
            <a:avLst/>
          </a:prstGeom>
          <a:noFill/>
          <a:ln w="9525">
            <a:noFill/>
            <a:miter lim="800000"/>
            <a:headEnd/>
            <a:tailEnd/>
          </a:ln>
        </p:spPr>
      </p:pic>
      <p:sp>
        <p:nvSpPr>
          <p:cNvPr id="30" name="TextBox 29"/>
          <p:cNvSpPr txBox="1"/>
          <p:nvPr/>
        </p:nvSpPr>
        <p:spPr>
          <a:xfrm>
            <a:off x="5220072" y="5072896"/>
            <a:ext cx="4061048" cy="1785104"/>
          </a:xfrm>
          <a:prstGeom prst="rect">
            <a:avLst/>
          </a:prstGeom>
          <a:noFill/>
        </p:spPr>
        <p:txBody>
          <a:bodyPr wrap="none" rtlCol="0">
            <a:spAutoFit/>
          </a:bodyPr>
          <a:lstStyle/>
          <a:p>
            <a:r>
              <a:rPr lang="ru-RU" sz="2130" dirty="0" smtClean="0"/>
              <a:t>Проект подготовили:</a:t>
            </a:r>
          </a:p>
          <a:p>
            <a:r>
              <a:rPr lang="ru-RU" sz="2130" dirty="0" smtClean="0"/>
              <a:t>Ученики средней школы № 657</a:t>
            </a:r>
          </a:p>
          <a:p>
            <a:r>
              <a:rPr lang="ru-RU" sz="2130" dirty="0" smtClean="0"/>
              <a:t>Кузнецова Александра</a:t>
            </a:r>
          </a:p>
          <a:p>
            <a:r>
              <a:rPr lang="ru-RU" sz="2130" dirty="0" smtClean="0"/>
              <a:t>Конькин</a:t>
            </a:r>
            <a:r>
              <a:rPr lang="ru-RU" sz="2130" dirty="0" smtClean="0"/>
              <a:t>   Глеб</a:t>
            </a:r>
          </a:p>
          <a:p>
            <a:r>
              <a:rPr lang="ru-RU" sz="2130" dirty="0" smtClean="0"/>
              <a:t>Учитель: Орлова И.А.</a:t>
            </a:r>
            <a:endParaRPr lang="ru-RU" sz="213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box(in)">
                                      <p:cBhvr>
                                        <p:cTn id="20" dur="500"/>
                                        <p:tgtEl>
                                          <p:spTgt spid="2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0">
                                            <p:txEl>
                                              <p:pRg st="0" end="0"/>
                                            </p:txEl>
                                          </p:spTgt>
                                        </p:tgtEl>
                                        <p:attrNameLst>
                                          <p:attrName>style.visibility</p:attrName>
                                        </p:attrNameLst>
                                      </p:cBhvr>
                                      <p:to>
                                        <p:strVal val="visible"/>
                                      </p:to>
                                    </p:set>
                                    <p:anim calcmode="lin" valueType="num">
                                      <p:cBhvr>
                                        <p:cTn id="25"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0">
                                            <p:txEl>
                                              <p:pRg st="0" end="0"/>
                                            </p:txEl>
                                          </p:spTgt>
                                        </p:tgtEl>
                                      </p:cBhvr>
                                    </p:animEffect>
                                  </p:childTnLst>
                                </p:cTn>
                              </p:par>
                              <p:par>
                                <p:cTn id="30" presetID="41" presetClass="entr" presetSubtype="0" fill="hold" nodeType="withEffect">
                                  <p:stCondLst>
                                    <p:cond delay="0"/>
                                  </p:stCondLst>
                                  <p:iterate type="lt">
                                    <p:tmPct val="10000"/>
                                  </p:iterate>
                                  <p:childTnLst>
                                    <p:set>
                                      <p:cBhvr>
                                        <p:cTn id="31" dur="1" fill="hold">
                                          <p:stCondLst>
                                            <p:cond delay="0"/>
                                          </p:stCondLst>
                                        </p:cTn>
                                        <p:tgtEl>
                                          <p:spTgt spid="30">
                                            <p:txEl>
                                              <p:pRg st="1" end="1"/>
                                            </p:txEl>
                                          </p:spTgt>
                                        </p:tgtEl>
                                        <p:attrNameLst>
                                          <p:attrName>style.visibility</p:attrName>
                                        </p:attrNameLst>
                                      </p:cBhvr>
                                      <p:to>
                                        <p:strVal val="visible"/>
                                      </p:to>
                                    </p:set>
                                    <p:anim calcmode="lin" valueType="num">
                                      <p:cBhvr>
                                        <p:cTn id="32" dur="500" fill="hold"/>
                                        <p:tgtEl>
                                          <p:spTgt spid="3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0">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3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0">
                                            <p:txEl>
                                              <p:pRg st="1" end="1"/>
                                            </p:txEl>
                                          </p:spTgt>
                                        </p:tgtEl>
                                      </p:cBhvr>
                                    </p:animEffect>
                                  </p:childTnLst>
                                </p:cTn>
                              </p:par>
                              <p:par>
                                <p:cTn id="37" presetID="41" presetClass="entr" presetSubtype="0" fill="hold" nodeType="withEffect">
                                  <p:stCondLst>
                                    <p:cond delay="0"/>
                                  </p:stCondLst>
                                  <p:iterate type="lt">
                                    <p:tmPct val="10000"/>
                                  </p:iterate>
                                  <p:childTnLst>
                                    <p:set>
                                      <p:cBhvr>
                                        <p:cTn id="38" dur="1" fill="hold">
                                          <p:stCondLst>
                                            <p:cond delay="0"/>
                                          </p:stCondLst>
                                        </p:cTn>
                                        <p:tgtEl>
                                          <p:spTgt spid="30">
                                            <p:txEl>
                                              <p:pRg st="2" end="2"/>
                                            </p:txEl>
                                          </p:spTgt>
                                        </p:tgtEl>
                                        <p:attrNameLst>
                                          <p:attrName>style.visibility</p:attrName>
                                        </p:attrNameLst>
                                      </p:cBhvr>
                                      <p:to>
                                        <p:strVal val="visible"/>
                                      </p:to>
                                    </p:set>
                                    <p:anim calcmode="lin" valueType="num">
                                      <p:cBhvr>
                                        <p:cTn id="39" dur="500" fill="hold"/>
                                        <p:tgtEl>
                                          <p:spTgt spid="3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0">
                                            <p:txEl>
                                              <p:pRg st="2" end="2"/>
                                            </p:txEl>
                                          </p:spTgt>
                                        </p:tgtEl>
                                        <p:attrNameLst>
                                          <p:attrName>ppt_y</p:attrName>
                                        </p:attrNameLst>
                                      </p:cBhvr>
                                      <p:tavLst>
                                        <p:tav tm="0">
                                          <p:val>
                                            <p:strVal val="#ppt_y"/>
                                          </p:val>
                                        </p:tav>
                                        <p:tav tm="100000">
                                          <p:val>
                                            <p:strVal val="#ppt_y"/>
                                          </p:val>
                                        </p:tav>
                                      </p:tavLst>
                                    </p:anim>
                                    <p:anim calcmode="lin" valueType="num">
                                      <p:cBhvr>
                                        <p:cTn id="41" dur="500" fill="hold"/>
                                        <p:tgtEl>
                                          <p:spTgt spid="3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0">
                                            <p:txEl>
                                              <p:pRg st="2" end="2"/>
                                            </p:txEl>
                                          </p:spTgt>
                                        </p:tgtEl>
                                      </p:cBhvr>
                                    </p:animEffect>
                                  </p:childTnLst>
                                </p:cTn>
                              </p:par>
                              <p:par>
                                <p:cTn id="44" presetID="41" presetClass="entr" presetSubtype="0" fill="hold" nodeType="withEffect">
                                  <p:stCondLst>
                                    <p:cond delay="0"/>
                                  </p:stCondLst>
                                  <p:iterate type="lt">
                                    <p:tmPct val="10000"/>
                                  </p:iterate>
                                  <p:childTnLst>
                                    <p:set>
                                      <p:cBhvr>
                                        <p:cTn id="45" dur="1" fill="hold">
                                          <p:stCondLst>
                                            <p:cond delay="0"/>
                                          </p:stCondLst>
                                        </p:cTn>
                                        <p:tgtEl>
                                          <p:spTgt spid="30">
                                            <p:txEl>
                                              <p:pRg st="3" end="3"/>
                                            </p:txEl>
                                          </p:spTgt>
                                        </p:tgtEl>
                                        <p:attrNameLst>
                                          <p:attrName>style.visibility</p:attrName>
                                        </p:attrNameLst>
                                      </p:cBhvr>
                                      <p:to>
                                        <p:strVal val="visible"/>
                                      </p:to>
                                    </p:set>
                                    <p:anim calcmode="lin" valueType="num">
                                      <p:cBhvr>
                                        <p:cTn id="46" dur="500" fill="hold"/>
                                        <p:tgtEl>
                                          <p:spTgt spid="3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30">
                                            <p:txEl>
                                              <p:pRg st="3" end="3"/>
                                            </p:txEl>
                                          </p:spTgt>
                                        </p:tgtEl>
                                        <p:attrNameLst>
                                          <p:attrName>ppt_y</p:attrName>
                                        </p:attrNameLst>
                                      </p:cBhvr>
                                      <p:tavLst>
                                        <p:tav tm="0">
                                          <p:val>
                                            <p:strVal val="#ppt_y"/>
                                          </p:val>
                                        </p:tav>
                                        <p:tav tm="100000">
                                          <p:val>
                                            <p:strVal val="#ppt_y"/>
                                          </p:val>
                                        </p:tav>
                                      </p:tavLst>
                                    </p:anim>
                                    <p:anim calcmode="lin" valueType="num">
                                      <p:cBhvr>
                                        <p:cTn id="48" dur="500" fill="hold"/>
                                        <p:tgtEl>
                                          <p:spTgt spid="3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3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30">
                                            <p:txEl>
                                              <p:pRg st="3" end="3"/>
                                            </p:txEl>
                                          </p:spTgt>
                                        </p:tgtEl>
                                      </p:cBhvr>
                                    </p:animEffect>
                                  </p:childTnLst>
                                </p:cTn>
                              </p:par>
                              <p:par>
                                <p:cTn id="51" presetID="41" presetClass="entr" presetSubtype="0" fill="hold" nodeType="withEffect">
                                  <p:stCondLst>
                                    <p:cond delay="0"/>
                                  </p:stCondLst>
                                  <p:iterate type="lt">
                                    <p:tmPct val="10000"/>
                                  </p:iterate>
                                  <p:childTnLst>
                                    <p:set>
                                      <p:cBhvr>
                                        <p:cTn id="52" dur="1" fill="hold">
                                          <p:stCondLst>
                                            <p:cond delay="0"/>
                                          </p:stCondLst>
                                        </p:cTn>
                                        <p:tgtEl>
                                          <p:spTgt spid="30">
                                            <p:txEl>
                                              <p:pRg st="4" end="4"/>
                                            </p:txEl>
                                          </p:spTgt>
                                        </p:tgtEl>
                                        <p:attrNameLst>
                                          <p:attrName>style.visibility</p:attrName>
                                        </p:attrNameLst>
                                      </p:cBhvr>
                                      <p:to>
                                        <p:strVal val="visible"/>
                                      </p:to>
                                    </p:set>
                                    <p:anim calcmode="lin" valueType="num">
                                      <p:cBhvr>
                                        <p:cTn id="53" dur="500" fill="hold"/>
                                        <p:tgtEl>
                                          <p:spTgt spid="30">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30">
                                            <p:txEl>
                                              <p:pRg st="4" end="4"/>
                                            </p:txEl>
                                          </p:spTgt>
                                        </p:tgtEl>
                                        <p:attrNameLst>
                                          <p:attrName>ppt_y</p:attrName>
                                        </p:attrNameLst>
                                      </p:cBhvr>
                                      <p:tavLst>
                                        <p:tav tm="0">
                                          <p:val>
                                            <p:strVal val="#ppt_y"/>
                                          </p:val>
                                        </p:tav>
                                        <p:tav tm="100000">
                                          <p:val>
                                            <p:strVal val="#ppt_y"/>
                                          </p:val>
                                        </p:tav>
                                      </p:tavLst>
                                    </p:anim>
                                    <p:anim calcmode="lin" valueType="num">
                                      <p:cBhvr>
                                        <p:cTn id="55" dur="500" fill="hold"/>
                                        <p:tgtEl>
                                          <p:spTgt spid="30">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30">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cs521611.vk.me/u196507978/doc/672b8c26bad1/hq-wallpapers_ru_computer_49238_1920x1200.jpg"/>
          <p:cNvPicPr/>
          <p:nvPr/>
        </p:nvPicPr>
        <p:blipFill>
          <a:blip r:embed="rId2" cstate="print"/>
          <a:srcRect/>
          <a:stretch>
            <a:fillRect/>
          </a:stretch>
        </p:blipFill>
        <p:spPr bwMode="auto">
          <a:xfrm>
            <a:off x="0" y="0"/>
            <a:ext cx="9143999" cy="6857999"/>
          </a:xfrm>
          <a:prstGeom prst="rect">
            <a:avLst/>
          </a:prstGeom>
          <a:noFill/>
          <a:ln w="9525">
            <a:noFill/>
            <a:miter lim="800000"/>
            <a:headEnd/>
            <a:tailEnd/>
          </a:ln>
        </p:spPr>
      </p:pic>
      <p:sp>
        <p:nvSpPr>
          <p:cNvPr id="2" name="Заголовок 1"/>
          <p:cNvSpPr>
            <a:spLocks noGrp="1"/>
          </p:cNvSpPr>
          <p:nvPr>
            <p:ph type="title"/>
          </p:nvPr>
        </p:nvSpPr>
        <p:spPr>
          <a:xfrm>
            <a:off x="179512" y="404664"/>
            <a:ext cx="8686800" cy="8382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Производственные издержки</a:t>
            </a:r>
            <a:endParaRPr lang="ru-RU" sz="3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p:txBody>
          <a:bodyPr>
            <a:normAutofit/>
          </a:bodyPr>
          <a:lstStyle/>
          <a:p>
            <a:r>
              <a:rPr lang="ru-RU" sz="21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Производственные издержки - это денежное выражение затрат производственных факторов, используемых в производстве и реализации.  </a:t>
            </a:r>
          </a:p>
          <a:p>
            <a:r>
              <a:rPr lang="ru-RU" sz="21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Они бывают: </a:t>
            </a:r>
          </a:p>
          <a:p>
            <a:pPr>
              <a:buNone/>
            </a:pPr>
            <a:r>
              <a:rPr lang="ru-RU" sz="21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постоянные</a:t>
            </a:r>
            <a:r>
              <a:rPr lang="ru-RU" sz="21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 не зависимые от объема и структуры производства.</a:t>
            </a:r>
          </a:p>
          <a:p>
            <a:pPr>
              <a:buNone/>
            </a:pPr>
            <a:r>
              <a:rPr lang="ru-RU" sz="21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переменные </a:t>
            </a:r>
            <a:r>
              <a:rPr lang="ru-RU" sz="21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21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зависят от объема производства.</a:t>
            </a:r>
          </a:p>
          <a:p>
            <a:pPr>
              <a:buNone/>
            </a:pPr>
            <a:r>
              <a:rPr lang="ru-RU" sz="21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21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Средние</a:t>
            </a:r>
            <a:r>
              <a:rPr lang="ru-RU" sz="21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или </a:t>
            </a:r>
            <a:r>
              <a:rPr lang="ru-RU" sz="21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удельные</a:t>
            </a:r>
            <a:r>
              <a:rPr lang="ru-RU" sz="21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21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на единицу продукции </a:t>
            </a:r>
          </a:p>
          <a:p>
            <a:pPr>
              <a:buNone/>
            </a:pPr>
            <a:r>
              <a:rPr lang="ru-RU" sz="21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Предельные</a:t>
            </a:r>
            <a:r>
              <a:rPr lang="ru-RU" sz="21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или </a:t>
            </a:r>
            <a:r>
              <a:rPr lang="ru-RU" sz="21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маржинальные</a:t>
            </a:r>
            <a:r>
              <a:rPr lang="ru-RU" sz="21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 это отношение прироста переменных издержек к вызванному ими приросту продукции.</a:t>
            </a:r>
            <a:endParaRPr lang="ru-RU" sz="21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Номер слайда 3"/>
          <p:cNvSpPr>
            <a:spLocks noGrp="1"/>
          </p:cNvSpPr>
          <p:nvPr>
            <p:ph type="sldNum" sz="quarter" idx="12"/>
          </p:nvPr>
        </p:nvSpPr>
        <p:spPr/>
        <p:txBody>
          <a:bodyPr/>
          <a:lstStyle/>
          <a:p>
            <a:fld id="{DFCDE64D-D63D-4B75-AC2C-5F369BC0602D}" type="slidenum">
              <a:rPr lang="ru-RU" smtClean="0"/>
              <a:pPr/>
              <a:t>10</a:t>
            </a:fld>
            <a:endParaRPr lang="ru-RU" dirty="0"/>
          </a:p>
        </p:txBody>
      </p:sp>
      <p:pic>
        <p:nvPicPr>
          <p:cNvPr id="5" name="Рисунок 4" descr="http://im4-tub-ru.yandex.net/i?id=676364905-67-72&amp;n=21"/>
          <p:cNvPicPr/>
          <p:nvPr/>
        </p:nvPicPr>
        <p:blipFill>
          <a:blip r:embed="rId3" cstate="print"/>
          <a:srcRect/>
          <a:stretch>
            <a:fillRect/>
          </a:stretch>
        </p:blipFill>
        <p:spPr bwMode="auto">
          <a:xfrm rot="406693">
            <a:off x="6305177" y="5006282"/>
            <a:ext cx="2409305" cy="1447352"/>
          </a:xfrm>
          <a:prstGeom prst="rect">
            <a:avLst/>
          </a:prstGeom>
          <a:noFill/>
          <a:ln w="9525">
            <a:noFill/>
            <a:miter lim="800000"/>
            <a:headEnd/>
            <a:tailEnd/>
          </a:ln>
        </p:spPr>
      </p:pic>
      <p:pic>
        <p:nvPicPr>
          <p:cNvPr id="6" name="Рисунок 5" descr="http://im4-tub-ru.yandex.net/i?id=30197913-29-72&amp;n=21"/>
          <p:cNvPicPr/>
          <p:nvPr/>
        </p:nvPicPr>
        <p:blipFill>
          <a:blip r:embed="rId4" cstate="print"/>
          <a:srcRect/>
          <a:stretch>
            <a:fillRect/>
          </a:stretch>
        </p:blipFill>
        <p:spPr bwMode="auto">
          <a:xfrm rot="21092181">
            <a:off x="560706" y="5095308"/>
            <a:ext cx="2200275" cy="1428750"/>
          </a:xfrm>
          <a:prstGeom prst="rect">
            <a:avLst/>
          </a:prstGeom>
          <a:noFill/>
          <a:ln w="9525">
            <a:noFill/>
            <a:miter lim="800000"/>
            <a:headEnd/>
            <a:tailEnd/>
          </a:ln>
        </p:spPr>
      </p:pic>
      <p:pic>
        <p:nvPicPr>
          <p:cNvPr id="7" name="Рисунок 6" descr="http://im3-tub-ru.yandex.net/i?id=409011483-62-72&amp;n=21"/>
          <p:cNvPicPr/>
          <p:nvPr/>
        </p:nvPicPr>
        <p:blipFill>
          <a:blip r:embed="rId5" cstate="print"/>
          <a:srcRect/>
          <a:stretch>
            <a:fillRect/>
          </a:stretch>
        </p:blipFill>
        <p:spPr bwMode="auto">
          <a:xfrm>
            <a:off x="6876256" y="188640"/>
            <a:ext cx="2143125" cy="1428750"/>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8"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5000" fill="hold"/>
                                        <p:tgtEl>
                                          <p:spTgt spid="7"/>
                                        </p:tgtEl>
                                        <p:attrNameLst>
                                          <p:attrName>ppt_x</p:attrName>
                                        </p:attrNameLst>
                                      </p:cBhvr>
                                      <p:tavLst>
                                        <p:tav tm="0">
                                          <p:val>
                                            <p:strVal val="#ppt_x"/>
                                          </p:val>
                                        </p:tav>
                                        <p:tav tm="100000">
                                          <p:val>
                                            <p:strVal val="#ppt_x"/>
                                          </p:val>
                                        </p:tav>
                                      </p:tavLst>
                                    </p:anim>
                                    <p:anim calcmode="lin" valueType="num">
                                      <p:cBhvr>
                                        <p:cTn id="20" dur="15000" fill="hold"/>
                                        <p:tgtEl>
                                          <p:spTgt spid="7"/>
                                        </p:tgtEl>
                                        <p:attrNameLst>
                                          <p:attrName>ppt_y</p:attrName>
                                        </p:attrNameLst>
                                      </p:cBhvr>
                                      <p:tavLst>
                                        <p:tav tm="0">
                                          <p:val>
                                            <p:strVal val="#ppt_y+1"/>
                                          </p:val>
                                        </p:tav>
                                        <p:tav tm="100000">
                                          <p:val>
                                            <p:strVal val="#ppt_y-1"/>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style.rotation</p:attrName>
                                        </p:attrNameLst>
                                      </p:cBhvr>
                                      <p:tavLst>
                                        <p:tav tm="0">
                                          <p:val>
                                            <p:fltVal val="720"/>
                                          </p:val>
                                        </p:tav>
                                        <p:tav tm="100000">
                                          <p:val>
                                            <p:fltVal val="0"/>
                                          </p:val>
                                        </p:tav>
                                      </p:tavLst>
                                    </p:anim>
                                    <p:anim calcmode="lin" valueType="num">
                                      <p:cBhvr>
                                        <p:cTn id="27" dur="2000" fill="hold"/>
                                        <p:tgtEl>
                                          <p:spTgt spid="5"/>
                                        </p:tgtEl>
                                        <p:attrNameLst>
                                          <p:attrName>ppt_h</p:attrName>
                                        </p:attrNameLst>
                                      </p:cBhvr>
                                      <p:tavLst>
                                        <p:tav tm="0">
                                          <p:val>
                                            <p:fltVal val="0"/>
                                          </p:val>
                                        </p:tav>
                                        <p:tav tm="100000">
                                          <p:val>
                                            <p:strVal val="#ppt_h"/>
                                          </p:val>
                                        </p:tav>
                                      </p:tavLst>
                                    </p:anim>
                                    <p:anim calcmode="lin" valueType="num">
                                      <p:cBhvr>
                                        <p:cTn id="28"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slide(fromBottom)">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cs521611.vk.me/u196507978/doc/672b8c26bad1/hq-wallpapers_ru_computer_49238_1920x1200.jpg"/>
          <p:cNvPicPr/>
          <p:nvPr/>
        </p:nvPicPr>
        <p:blipFill>
          <a:blip r:embed="rId2" cstate="print"/>
          <a:srcRect/>
          <a:stretch>
            <a:fillRect/>
          </a:stretch>
        </p:blipFill>
        <p:spPr bwMode="auto">
          <a:xfrm>
            <a:off x="0" y="0"/>
            <a:ext cx="9143999" cy="6857999"/>
          </a:xfrm>
          <a:prstGeom prst="rect">
            <a:avLst/>
          </a:prstGeom>
          <a:noFill/>
          <a:ln w="9525">
            <a:noFill/>
            <a:miter lim="800000"/>
            <a:headEnd/>
            <a:tailEnd/>
          </a:ln>
        </p:spPr>
      </p:pic>
      <p:sp>
        <p:nvSpPr>
          <p:cNvPr id="2" name="Заголовок 1"/>
          <p:cNvSpPr>
            <a:spLocks noGrp="1"/>
          </p:cNvSpPr>
          <p:nvPr>
            <p:ph type="title"/>
          </p:nvPr>
        </p:nvSpPr>
        <p:spPr>
          <a:xfrm>
            <a:off x="251520" y="332656"/>
            <a:ext cx="8686800" cy="838200"/>
          </a:xfrm>
        </p:spPr>
        <p:txBody>
          <a:bodyPr>
            <a:normAutofit/>
          </a:bodyPr>
          <a:lstStyle/>
          <a:p>
            <a:pPr algn="ctr"/>
            <a:r>
              <a:rPr lang="ru-RU" sz="3800"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Ценовая эластичность </a:t>
            </a:r>
            <a:r>
              <a:rPr lang="ru-RU" sz="3800"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спроса.</a:t>
            </a:r>
            <a:endParaRPr lang="ru-RU" sz="3800" b="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Содержимое 2"/>
          <p:cNvSpPr>
            <a:spLocks noGrp="1"/>
          </p:cNvSpPr>
          <p:nvPr>
            <p:ph idx="1"/>
          </p:nvPr>
        </p:nvSpPr>
        <p:spPr>
          <a:xfrm>
            <a:off x="323528" y="1268760"/>
            <a:ext cx="8686800" cy="4525963"/>
          </a:xfrm>
        </p:spPr>
        <p:txBody>
          <a:bodyPr>
            <a:normAutofit/>
          </a:bodyPr>
          <a:lstStyle/>
          <a:p>
            <a:r>
              <a:rPr lang="ru-RU" sz="2100" b="1" dirty="0" smtClean="0">
                <a:ln w="12700">
                  <a:solidFill>
                    <a:schemeClr val="accent3">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Реакция величины спроса на изменение цены товара – это </a:t>
            </a:r>
            <a:r>
              <a:rPr lang="ru-RU" sz="2100" b="1" u="sng" dirty="0" smtClean="0">
                <a:ln w="12700">
                  <a:solidFill>
                    <a:schemeClr val="accent3">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ценовая эластичность спроса. </a:t>
            </a:r>
          </a:p>
          <a:p>
            <a:r>
              <a:rPr lang="ru-RU" sz="2100" b="1" dirty="0" smtClean="0">
                <a:ln w="12700">
                  <a:solidFill>
                    <a:schemeClr val="accent3">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Спрос эластичен по цене, если процентное изменение объема спроса превышает процентное изменение цены. Если процентное изменение объема спроса отстает от процентного изменения цены, то спрос по цене неэластичен.  Например, если все сорта растительного масла подорожают на 49 %, а объем спроса снизится только на 19%, то спрос на растительное масло неэластичен по цене. </a:t>
            </a:r>
          </a:p>
          <a:p>
            <a:r>
              <a:rPr lang="ru-RU" sz="2100" b="1" dirty="0" smtClean="0">
                <a:ln w="12700">
                  <a:solidFill>
                    <a:schemeClr val="accent3">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При эластичном спросе доход продавца и цена товара изменяются в противоположных направлениях.</a:t>
            </a:r>
            <a:endParaRPr lang="ru-RU" sz="2100" b="1" dirty="0">
              <a:ln w="12700">
                <a:solidFill>
                  <a:schemeClr val="accent3">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Номер слайда 3"/>
          <p:cNvSpPr>
            <a:spLocks noGrp="1"/>
          </p:cNvSpPr>
          <p:nvPr>
            <p:ph type="sldNum" sz="quarter" idx="12"/>
          </p:nvPr>
        </p:nvSpPr>
        <p:spPr/>
        <p:txBody>
          <a:bodyPr/>
          <a:lstStyle/>
          <a:p>
            <a:fld id="{DFCDE64D-D63D-4B75-AC2C-5F369BC0602D}" type="slidenum">
              <a:rPr lang="ru-RU" smtClean="0"/>
              <a:pPr/>
              <a:t>11</a:t>
            </a:fld>
            <a:endParaRPr lang="ru-RU" dirty="0"/>
          </a:p>
        </p:txBody>
      </p:sp>
      <p:pic>
        <p:nvPicPr>
          <p:cNvPr id="4098" name="Picture 2" descr="http://im5-tub-ru.yandex.net/i?id=5669538-31-72&amp;n=21"/>
          <p:cNvPicPr>
            <a:picLocks noChangeAspect="1" noChangeArrowheads="1"/>
          </p:cNvPicPr>
          <p:nvPr/>
        </p:nvPicPr>
        <p:blipFill>
          <a:blip r:embed="rId3" cstate="print"/>
          <a:srcRect/>
          <a:stretch>
            <a:fillRect/>
          </a:stretch>
        </p:blipFill>
        <p:spPr bwMode="auto">
          <a:xfrm rot="245765">
            <a:off x="4788024" y="4725144"/>
            <a:ext cx="3649588" cy="1678812"/>
          </a:xfrm>
          <a:prstGeom prst="rect">
            <a:avLst/>
          </a:prstGeom>
          <a:noFill/>
        </p:spPr>
      </p:pic>
      <p:pic>
        <p:nvPicPr>
          <p:cNvPr id="6" name="Рисунок 5" descr="http://im4-tub-ru.yandex.net/i?id=82471617-68-72&amp;n=21"/>
          <p:cNvPicPr/>
          <p:nvPr/>
        </p:nvPicPr>
        <p:blipFill>
          <a:blip r:embed="rId4" cstate="print"/>
          <a:srcRect/>
          <a:stretch>
            <a:fillRect/>
          </a:stretch>
        </p:blipFill>
        <p:spPr bwMode="auto">
          <a:xfrm rot="20960110">
            <a:off x="367278" y="4919093"/>
            <a:ext cx="2232248" cy="1459357"/>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style.rotation</p:attrName>
                                        </p:attrNameLst>
                                      </p:cBhvr>
                                      <p:tavLst>
                                        <p:tav tm="0">
                                          <p:val>
                                            <p:fltVal val="720"/>
                                          </p:val>
                                        </p:tav>
                                        <p:tav tm="100000">
                                          <p:val>
                                            <p:fltVal val="0"/>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 calcmode="lin" valueType="num">
                                      <p:cBhvr>
                                        <p:cTn id="14"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mph" presetSubtype="0" fill="hold" nodeType="clickEffect">
                                  <p:stCondLst>
                                    <p:cond delay="0"/>
                                  </p:stCondLst>
                                  <p:childTnLst>
                                    <p:anim calcmode="discrete" valueType="str">
                                      <p:cBhvr>
                                        <p:cTn id="18" dur="1000" fill="hold"/>
                                        <p:tgtEl>
                                          <p:spTgt spid="409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http://cs521611.vk.me/u196507978/doc/672b8c26bad1/hq-wallpapers_ru_computer_49238_1920x1200.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404664"/>
            <a:ext cx="8686800" cy="838200"/>
          </a:xfrm>
        </p:spPr>
        <p:txBody>
          <a:bodyPr>
            <a:normAutofit/>
          </a:bodyPr>
          <a:lstStyle/>
          <a:p>
            <a:pPr algn="ctr"/>
            <a:r>
              <a:rPr lang="ru-RU" sz="3800"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Неэластичный  спрос</a:t>
            </a:r>
            <a:endParaRPr lang="ru-RU" sz="3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Содержимое 2"/>
          <p:cNvSpPr>
            <a:spLocks noGrp="1"/>
          </p:cNvSpPr>
          <p:nvPr>
            <p:ph idx="1"/>
          </p:nvPr>
        </p:nvSpPr>
        <p:spPr/>
        <p:txBody>
          <a:bodyPr>
            <a:normAutofit/>
          </a:bodyPr>
          <a:lstStyle/>
          <a:p>
            <a:r>
              <a:rPr lang="ru-RU" sz="2100" dirty="0" smtClean="0">
                <a:ln w="10160">
                  <a:solidFill>
                    <a:schemeClr val="accent1"/>
                  </a:solidFill>
                  <a:prstDash val="solid"/>
                </a:ln>
                <a:solidFill>
                  <a:srgbClr val="FFFFFF"/>
                </a:solidFill>
                <a:effectLst>
                  <a:outerShdw blurRad="38100" dist="32000" dir="5400000" algn="tl">
                    <a:srgbClr val="000000">
                      <a:alpha val="30000"/>
                    </a:srgbClr>
                  </a:outerShdw>
                </a:effectLst>
              </a:rPr>
              <a:t>Если спрос на товар неэластичен, цены и доход изменяются в одном направлении.</a:t>
            </a:r>
            <a:r>
              <a:rPr lang="ru-RU"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ru-RU" sz="2100" dirty="0" smtClean="0">
                <a:ln w="10160">
                  <a:solidFill>
                    <a:schemeClr val="accent1"/>
                  </a:solidFill>
                  <a:prstDash val="solid"/>
                </a:ln>
                <a:solidFill>
                  <a:srgbClr val="FFFFFF"/>
                </a:solidFill>
                <a:effectLst>
                  <a:outerShdw blurRad="38100" dist="32000" dir="5400000" algn="tl">
                    <a:srgbClr val="000000">
                      <a:alpha val="30000"/>
                    </a:srgbClr>
                  </a:outerShdw>
                </a:effectLst>
              </a:rPr>
              <a:t>Данные величины измеряются формулой:</a:t>
            </a:r>
          </a:p>
          <a:p>
            <a:pPr>
              <a:buNone/>
            </a:pPr>
            <a:r>
              <a:rPr lang="ru-RU" sz="2100" dirty="0" smtClean="0">
                <a:ln w="10160">
                  <a:solidFill>
                    <a:schemeClr val="accent1"/>
                  </a:solidFill>
                  <a:prstDash val="solid"/>
                </a:ln>
                <a:solidFill>
                  <a:srgbClr val="FFFFFF"/>
                </a:solidFill>
                <a:effectLst>
                  <a:outerShdw blurRad="38100" dist="32000" dir="5400000" algn="tl">
                    <a:srgbClr val="000000">
                      <a:alpha val="30000"/>
                    </a:srgbClr>
                  </a:outerShdw>
                </a:effectLst>
              </a:rPr>
              <a:t>где </a:t>
            </a:r>
            <a:r>
              <a:rPr lang="ru-RU" sz="2100" dirty="0" smtClean="0">
                <a:ln w="10160">
                  <a:solidFill>
                    <a:schemeClr val="accent1"/>
                  </a:solidFill>
                  <a:prstDash val="solid"/>
                </a:ln>
                <a:solidFill>
                  <a:srgbClr val="FFFFFF"/>
                </a:solidFill>
                <a:effectLst>
                  <a:outerShdw blurRad="38100" dist="32000" dir="5400000" algn="tl">
                    <a:srgbClr val="000000">
                      <a:alpha val="30000"/>
                    </a:srgbClr>
                  </a:outerShdw>
                </a:effectLst>
              </a:rPr>
              <a:t>Е</a:t>
            </a:r>
            <a:r>
              <a:rPr lang="ru-RU" sz="2100" baseline="-25000" dirty="0" smtClean="0">
                <a:ln w="10160">
                  <a:solidFill>
                    <a:schemeClr val="accent1"/>
                  </a:solidFill>
                  <a:prstDash val="solid"/>
                </a:ln>
                <a:solidFill>
                  <a:srgbClr val="FFFFFF"/>
                </a:solidFill>
                <a:effectLst>
                  <a:outerShdw blurRad="38100" dist="32000" dir="5400000" algn="tl">
                    <a:srgbClr val="000000">
                      <a:alpha val="30000"/>
                    </a:srgbClr>
                  </a:outerShdw>
                </a:effectLst>
              </a:rPr>
              <a:t>р</a:t>
            </a:r>
            <a:r>
              <a:rPr lang="ru-RU" sz="2100" baseline="30000" dirty="0" smtClean="0">
                <a:ln w="10160">
                  <a:solidFill>
                    <a:schemeClr val="accent1"/>
                  </a:solidFill>
                  <a:prstDash val="solid"/>
                </a:ln>
                <a:solidFill>
                  <a:srgbClr val="FFFFFF"/>
                </a:solidFill>
                <a:effectLst>
                  <a:outerShdw blurRad="38100" dist="32000" dir="5400000" algn="tl">
                    <a:srgbClr val="000000">
                      <a:alpha val="30000"/>
                    </a:srgbClr>
                  </a:outerShdw>
                </a:effectLst>
              </a:rPr>
              <a:t>D</a:t>
            </a:r>
            <a:r>
              <a:rPr lang="ru-RU" sz="2100" dirty="0" smtClean="0">
                <a:ln w="10160">
                  <a:solidFill>
                    <a:schemeClr val="accent1"/>
                  </a:solidFill>
                  <a:prstDash val="solid"/>
                </a:ln>
                <a:solidFill>
                  <a:srgbClr val="FFFFFF"/>
                </a:solidFill>
                <a:effectLst>
                  <a:outerShdw blurRad="38100" dist="32000" dir="5400000" algn="tl">
                    <a:srgbClr val="000000">
                      <a:alpha val="30000"/>
                    </a:srgbClr>
                  </a:outerShdw>
                </a:effectLst>
              </a:rPr>
              <a:t> - эластичность спроса по цене;</a:t>
            </a:r>
          </a:p>
          <a:p>
            <a:pPr>
              <a:buNone/>
            </a:pPr>
            <a:r>
              <a:rPr lang="ru-RU" sz="2100" dirty="0" smtClean="0">
                <a:ln w="10160">
                  <a:solidFill>
                    <a:schemeClr val="accent1"/>
                  </a:solidFill>
                  <a:prstDash val="solid"/>
                </a:ln>
                <a:solidFill>
                  <a:srgbClr val="FFFFFF"/>
                </a:solidFill>
                <a:effectLst>
                  <a:outerShdw blurRad="38100" dist="32000" dir="5400000" algn="tl">
                    <a:srgbClr val="000000">
                      <a:alpha val="30000"/>
                    </a:srgbClr>
                  </a:outerShdw>
                </a:effectLst>
              </a:rPr>
              <a:t>ДQd</a:t>
            </a:r>
            <a:r>
              <a:rPr lang="ru-RU" sz="2100" dirty="0" smtClean="0">
                <a:ln w="10160">
                  <a:solidFill>
                    <a:schemeClr val="accent1"/>
                  </a:solidFill>
                  <a:prstDash val="solid"/>
                </a:ln>
                <a:solidFill>
                  <a:srgbClr val="FFFFFF"/>
                </a:solidFill>
                <a:effectLst>
                  <a:outerShdw blurRad="38100" dist="32000" dir="5400000" algn="tl">
                    <a:srgbClr val="000000">
                      <a:alpha val="30000"/>
                    </a:srgbClr>
                  </a:outerShdw>
                </a:effectLst>
              </a:rPr>
              <a:t> - относительное изменение спроса (в процентах);</a:t>
            </a:r>
          </a:p>
          <a:p>
            <a:pPr>
              <a:buNone/>
            </a:pPr>
            <a:r>
              <a:rPr lang="ru-RU" sz="2100" dirty="0" smtClean="0">
                <a:ln w="10160">
                  <a:solidFill>
                    <a:schemeClr val="accent1"/>
                  </a:solidFill>
                  <a:prstDash val="solid"/>
                </a:ln>
                <a:solidFill>
                  <a:srgbClr val="FFFFFF"/>
                </a:solidFill>
                <a:effectLst>
                  <a:outerShdw blurRad="38100" dist="32000" dir="5400000" algn="tl">
                    <a:srgbClr val="000000">
                      <a:alpha val="30000"/>
                    </a:srgbClr>
                  </a:outerShdw>
                </a:effectLst>
              </a:rPr>
              <a:t>ДP - относительное изменение цены (в процентах).</a:t>
            </a:r>
          </a:p>
          <a:p>
            <a:pPr>
              <a:buNone/>
            </a:pPr>
            <a:r>
              <a:rPr lang="ru-RU" sz="2100" dirty="0" smtClean="0">
                <a:ln w="10160">
                  <a:solidFill>
                    <a:schemeClr val="accent1"/>
                  </a:solidFill>
                  <a:prstDash val="solid"/>
                </a:ln>
                <a:solidFill>
                  <a:srgbClr val="FFFFFF"/>
                </a:solidFill>
                <a:effectLst>
                  <a:outerShdw blurRad="38100" dist="32000" dir="5400000" algn="tl">
                    <a:srgbClr val="000000">
                      <a:alpha val="30000"/>
                    </a:srgbClr>
                  </a:outerShdw>
                </a:effectLst>
              </a:rPr>
              <a:t>где Q</a:t>
            </a:r>
            <a:r>
              <a:rPr lang="ru-RU" sz="2100" baseline="-25000" dirty="0" smtClean="0">
                <a:ln w="10160">
                  <a:solidFill>
                    <a:schemeClr val="accent1"/>
                  </a:solidFill>
                  <a:prstDash val="solid"/>
                </a:ln>
                <a:solidFill>
                  <a:srgbClr val="FFFFFF"/>
                </a:solidFill>
                <a:effectLst>
                  <a:outerShdw blurRad="38100" dist="32000" dir="5400000" algn="tl">
                    <a:srgbClr val="000000">
                      <a:alpha val="30000"/>
                    </a:srgbClr>
                  </a:outerShdw>
                </a:effectLst>
              </a:rPr>
              <a:t>1</a:t>
            </a:r>
            <a:r>
              <a:rPr lang="ru-RU" sz="2100" dirty="0" smtClean="0">
                <a:ln w="10160">
                  <a:solidFill>
                    <a:schemeClr val="accent1"/>
                  </a:solidFill>
                  <a:prstDash val="solid"/>
                </a:ln>
                <a:solidFill>
                  <a:srgbClr val="FFFFFF"/>
                </a:solidFill>
                <a:effectLst>
                  <a:outerShdw blurRad="38100" dist="32000" dir="5400000" algn="tl">
                    <a:srgbClr val="000000">
                      <a:alpha val="30000"/>
                    </a:srgbClr>
                  </a:outerShdw>
                </a:effectLst>
              </a:rPr>
              <a:t> , Q</a:t>
            </a:r>
            <a:r>
              <a:rPr lang="ru-RU" sz="2100" baseline="-25000" dirty="0" smtClean="0">
                <a:ln w="10160">
                  <a:solidFill>
                    <a:schemeClr val="accent1"/>
                  </a:solidFill>
                  <a:prstDash val="solid"/>
                </a:ln>
                <a:solidFill>
                  <a:srgbClr val="FFFFFF"/>
                </a:solidFill>
                <a:effectLst>
                  <a:outerShdw blurRad="38100" dist="32000" dir="5400000" algn="tl">
                    <a:srgbClr val="000000">
                      <a:alpha val="30000"/>
                    </a:srgbClr>
                  </a:outerShdw>
                </a:effectLst>
              </a:rPr>
              <a:t>0 </a:t>
            </a:r>
            <a:r>
              <a:rPr lang="ru-RU" sz="2100" dirty="0" smtClean="0">
                <a:ln w="10160">
                  <a:solidFill>
                    <a:schemeClr val="accent1"/>
                  </a:solidFill>
                  <a:prstDash val="solid"/>
                </a:ln>
                <a:solidFill>
                  <a:srgbClr val="FFFFFF"/>
                </a:solidFill>
                <a:effectLst>
                  <a:outerShdw blurRad="38100" dist="32000" dir="5400000" algn="tl">
                    <a:srgbClr val="000000">
                      <a:alpha val="30000"/>
                    </a:srgbClr>
                  </a:outerShdw>
                </a:effectLst>
              </a:rPr>
              <a:t>- величина спроса до и после изменения цены;</a:t>
            </a:r>
          </a:p>
          <a:p>
            <a:pPr>
              <a:buNone/>
            </a:pPr>
            <a:r>
              <a:rPr lang="ru-RU" sz="2100" dirty="0" smtClean="0">
                <a:ln w="10160">
                  <a:solidFill>
                    <a:schemeClr val="accent1"/>
                  </a:solidFill>
                  <a:prstDash val="solid"/>
                </a:ln>
                <a:solidFill>
                  <a:srgbClr val="FFFFFF"/>
                </a:solidFill>
                <a:effectLst>
                  <a:outerShdw blurRad="38100" dist="32000" dir="5400000" algn="tl">
                    <a:srgbClr val="000000">
                      <a:alpha val="30000"/>
                    </a:srgbClr>
                  </a:outerShdw>
                </a:effectLst>
              </a:rPr>
              <a:t>P</a:t>
            </a:r>
            <a:r>
              <a:rPr lang="ru-RU" sz="2100" baseline="-25000" dirty="0" smtClean="0">
                <a:ln w="10160">
                  <a:solidFill>
                    <a:schemeClr val="accent1"/>
                  </a:solidFill>
                  <a:prstDash val="solid"/>
                </a:ln>
                <a:solidFill>
                  <a:srgbClr val="FFFFFF"/>
                </a:solidFill>
                <a:effectLst>
                  <a:outerShdw blurRad="38100" dist="32000" dir="5400000" algn="tl">
                    <a:srgbClr val="000000">
                      <a:alpha val="30000"/>
                    </a:srgbClr>
                  </a:outerShdw>
                </a:effectLst>
              </a:rPr>
              <a:t>1</a:t>
            </a:r>
            <a:r>
              <a:rPr lang="ru-RU" sz="2100" dirty="0" smtClean="0">
                <a:ln w="10160">
                  <a:solidFill>
                    <a:schemeClr val="accent1"/>
                  </a:solidFill>
                  <a:prstDash val="solid"/>
                </a:ln>
                <a:solidFill>
                  <a:srgbClr val="FFFFFF"/>
                </a:solidFill>
                <a:effectLst>
                  <a:outerShdw blurRad="38100" dist="32000" dir="5400000" algn="tl">
                    <a:srgbClr val="000000">
                      <a:alpha val="30000"/>
                    </a:srgbClr>
                  </a:outerShdw>
                </a:effectLst>
              </a:rPr>
              <a:t> , P</a:t>
            </a:r>
            <a:r>
              <a:rPr lang="ru-RU" sz="2100" baseline="-25000" dirty="0" smtClean="0">
                <a:ln w="10160">
                  <a:solidFill>
                    <a:schemeClr val="accent1"/>
                  </a:solidFill>
                  <a:prstDash val="solid"/>
                </a:ln>
                <a:solidFill>
                  <a:srgbClr val="FFFFFF"/>
                </a:solidFill>
                <a:effectLst>
                  <a:outerShdw blurRad="38100" dist="32000" dir="5400000" algn="tl">
                    <a:srgbClr val="000000">
                      <a:alpha val="30000"/>
                    </a:srgbClr>
                  </a:outerShdw>
                </a:effectLst>
              </a:rPr>
              <a:t>0 </a:t>
            </a:r>
            <a:r>
              <a:rPr lang="ru-RU" sz="2100" dirty="0" smtClean="0">
                <a:ln w="10160">
                  <a:solidFill>
                    <a:schemeClr val="accent1"/>
                  </a:solidFill>
                  <a:prstDash val="solid"/>
                </a:ln>
                <a:solidFill>
                  <a:srgbClr val="FFFFFF"/>
                </a:solidFill>
                <a:effectLst>
                  <a:outerShdw blurRad="38100" dist="32000" dir="5400000" algn="tl">
                    <a:srgbClr val="000000">
                      <a:alpha val="30000"/>
                    </a:srgbClr>
                  </a:outerShdw>
                </a:effectLst>
              </a:rPr>
              <a:t>- цена до и после изменения. </a:t>
            </a:r>
            <a:r>
              <a:rPr lang="ru-RU"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ru-RU" sz="2100" dirty="0" smtClean="0">
                <a:ln w="10160">
                  <a:solidFill>
                    <a:schemeClr val="accent1"/>
                  </a:solidFill>
                  <a:prstDash val="solid"/>
                </a:ln>
                <a:solidFill>
                  <a:srgbClr val="FFFFFF"/>
                </a:solidFill>
                <a:effectLst>
                  <a:outerShdw blurRad="38100" dist="32000" dir="5400000" algn="tl">
                    <a:srgbClr val="000000">
                      <a:alpha val="30000"/>
                    </a:srgbClr>
                  </a:outerShdw>
                </a:effectLst>
              </a:rPr>
              <a:t>Е</a:t>
            </a:r>
            <a:r>
              <a:rPr lang="ru-RU" sz="2100" baseline="-25000" dirty="0" smtClean="0">
                <a:ln w="10160">
                  <a:solidFill>
                    <a:schemeClr val="accent1"/>
                  </a:solidFill>
                  <a:prstDash val="solid"/>
                </a:ln>
                <a:solidFill>
                  <a:srgbClr val="FFFFFF"/>
                </a:solidFill>
                <a:effectLst>
                  <a:outerShdw blurRad="38100" dist="32000" dir="5400000" algn="tl">
                    <a:srgbClr val="000000">
                      <a:alpha val="30000"/>
                    </a:srgbClr>
                  </a:outerShdw>
                </a:effectLst>
              </a:rPr>
              <a:t>р</a:t>
            </a:r>
            <a:r>
              <a:rPr lang="en-US" sz="2100" baseline="30000" dirty="0" smtClean="0">
                <a:ln w="10160">
                  <a:solidFill>
                    <a:schemeClr val="accent1"/>
                  </a:solidFill>
                  <a:prstDash val="solid"/>
                </a:ln>
                <a:solidFill>
                  <a:srgbClr val="FFFFFF"/>
                </a:solidFill>
                <a:effectLst>
                  <a:outerShdw blurRad="38100" dist="32000" dir="5400000" algn="tl">
                    <a:srgbClr val="000000">
                      <a:alpha val="30000"/>
                    </a:srgbClr>
                  </a:outerShdw>
                </a:effectLst>
              </a:rPr>
              <a:t>D</a:t>
            </a:r>
            <a:r>
              <a:rPr lang="en-US" sz="210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ru-RU" sz="2100" dirty="0" smtClean="0">
                <a:ln w="10160">
                  <a:solidFill>
                    <a:schemeClr val="accent1"/>
                  </a:solidFill>
                  <a:prstDash val="solid"/>
                </a:ln>
                <a:solidFill>
                  <a:srgbClr val="FFFFFF"/>
                </a:solidFill>
                <a:effectLst>
                  <a:outerShdw blurRad="38100" dist="32000" dir="5400000" algn="tl">
                    <a:srgbClr val="000000">
                      <a:alpha val="30000"/>
                    </a:srgbClr>
                  </a:outerShdw>
                </a:effectLst>
              </a:rPr>
              <a:t>берут по модулю.</a:t>
            </a:r>
          </a:p>
          <a:p>
            <a:pPr>
              <a:buNone/>
            </a:pPr>
            <a:r>
              <a:rPr lang="ru-RU" sz="2100" dirty="0" smtClean="0">
                <a:ln w="10160">
                  <a:solidFill>
                    <a:schemeClr val="accent1"/>
                  </a:solidFill>
                  <a:prstDash val="solid"/>
                </a:ln>
                <a:solidFill>
                  <a:srgbClr val="FFFFFF"/>
                </a:solidFill>
                <a:effectLst>
                  <a:outerShdw blurRad="38100" dist="32000" dir="5400000" algn="tl">
                    <a:srgbClr val="000000">
                      <a:alpha val="30000"/>
                    </a:srgbClr>
                  </a:outerShdw>
                </a:effectLst>
              </a:rPr>
              <a:t>С увеличением цены объем спроса снижается.</a:t>
            </a:r>
          </a:p>
        </p:txBody>
      </p:sp>
      <p:sp>
        <p:nvSpPr>
          <p:cNvPr id="4" name="Номер слайда 3"/>
          <p:cNvSpPr>
            <a:spLocks noGrp="1"/>
          </p:cNvSpPr>
          <p:nvPr>
            <p:ph type="sldNum" sz="quarter" idx="12"/>
          </p:nvPr>
        </p:nvSpPr>
        <p:spPr/>
        <p:txBody>
          <a:bodyPr/>
          <a:lstStyle/>
          <a:p>
            <a:fld id="{DFCDE64D-D63D-4B75-AC2C-5F369BC0602D}" type="slidenum">
              <a:rPr lang="ru-RU" smtClean="0"/>
              <a:pPr/>
              <a:t>12</a:t>
            </a:fld>
            <a:endParaRPr lang="ru-RU" dirty="0"/>
          </a:p>
        </p:txBody>
      </p:sp>
      <p:pic>
        <p:nvPicPr>
          <p:cNvPr id="5" name="Рисунок 4" descr="http://im5-tub-ru.yandex.net/i?id=145871976-48-72&amp;n=21"/>
          <p:cNvPicPr/>
          <p:nvPr/>
        </p:nvPicPr>
        <p:blipFill>
          <a:blip r:embed="rId3" cstate="print"/>
          <a:srcRect/>
          <a:stretch>
            <a:fillRect/>
          </a:stretch>
        </p:blipFill>
        <p:spPr bwMode="auto">
          <a:xfrm rot="697610">
            <a:off x="5914642" y="4958286"/>
            <a:ext cx="3145532" cy="1152128"/>
          </a:xfrm>
          <a:prstGeom prst="rect">
            <a:avLst/>
          </a:prstGeom>
          <a:noFill/>
          <a:ln w="9525">
            <a:noFill/>
            <a:miter lim="800000"/>
            <a:headEnd/>
            <a:tailEnd/>
          </a:ln>
        </p:spPr>
      </p:pic>
      <p:pic>
        <p:nvPicPr>
          <p:cNvPr id="3074" name="Picture 2" descr="http://im8-tub-ru.yandex.net/i?id=273109604-56-72&amp;n=21"/>
          <p:cNvPicPr>
            <a:picLocks noChangeAspect="1" noChangeArrowheads="1"/>
          </p:cNvPicPr>
          <p:nvPr/>
        </p:nvPicPr>
        <p:blipFill>
          <a:blip r:embed="rId4" cstate="print"/>
          <a:srcRect/>
          <a:stretch>
            <a:fillRect/>
          </a:stretch>
        </p:blipFill>
        <p:spPr bwMode="auto">
          <a:xfrm rot="21401852">
            <a:off x="404103" y="4955643"/>
            <a:ext cx="3257529" cy="1662005"/>
          </a:xfrm>
          <a:prstGeom prst="rect">
            <a:avLst/>
          </a:prstGeom>
          <a:noFill/>
        </p:spPr>
      </p:pic>
      <p:pic>
        <p:nvPicPr>
          <p:cNvPr id="8" name="Рисунок 7" descr="http://im8-tub-ru.yandex.net/i?id=76024995-38-72&amp;n=21"/>
          <p:cNvPicPr/>
          <p:nvPr/>
        </p:nvPicPr>
        <p:blipFill>
          <a:blip r:embed="rId5" cstate="print"/>
          <a:srcRect/>
          <a:stretch>
            <a:fillRect/>
          </a:stretch>
        </p:blipFill>
        <p:spPr bwMode="auto">
          <a:xfrm>
            <a:off x="251520" y="332656"/>
            <a:ext cx="2016224" cy="1096094"/>
          </a:xfrm>
          <a:prstGeom prst="rect">
            <a:avLst/>
          </a:prstGeom>
          <a:noFill/>
          <a:ln w="9525">
            <a:noFill/>
            <a:miter lim="800000"/>
            <a:headEnd/>
            <a:tailEnd/>
          </a:ln>
        </p:spPr>
      </p:pic>
      <p:pic>
        <p:nvPicPr>
          <p:cNvPr id="10" name="Рисунок 9" descr="http://im5-tub-ru.yandex.net/i?id=409854546-03-72&amp;n=21"/>
          <p:cNvPicPr/>
          <p:nvPr/>
        </p:nvPicPr>
        <p:blipFill>
          <a:blip r:embed="rId6" cstate="print"/>
          <a:srcRect/>
          <a:stretch>
            <a:fillRect/>
          </a:stretch>
        </p:blipFill>
        <p:spPr bwMode="auto">
          <a:xfrm rot="396963">
            <a:off x="7239000" y="2420888"/>
            <a:ext cx="1905000" cy="142875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4)">
                                      <p:cBhvr>
                                        <p:cTn id="20" dur="2000"/>
                                        <p:tgtEl>
                                          <p:spTgt spid="3">
                                            <p:txEl>
                                              <p:pRg st="0" end="0"/>
                                            </p:txEl>
                                          </p:spTgt>
                                        </p:tgtEl>
                                      </p:cBhvr>
                                    </p:animEffect>
                                  </p:childTnLst>
                                </p:cTn>
                              </p:par>
                              <p:par>
                                <p:cTn id="21" presetID="21"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heel(4)">
                                      <p:cBhvr>
                                        <p:cTn id="23" dur="2000"/>
                                        <p:tgtEl>
                                          <p:spTgt spid="3">
                                            <p:txEl>
                                              <p:pRg st="1" end="1"/>
                                            </p:txEl>
                                          </p:spTgt>
                                        </p:tgtEl>
                                      </p:cBhvr>
                                    </p:animEffect>
                                  </p:childTnLst>
                                </p:cTn>
                              </p:par>
                              <p:par>
                                <p:cTn id="24" presetID="21" presetClass="entr" presetSubtype="4"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heel(4)">
                                      <p:cBhvr>
                                        <p:cTn id="26" dur="2000"/>
                                        <p:tgtEl>
                                          <p:spTgt spid="3">
                                            <p:txEl>
                                              <p:pRg st="2" end="2"/>
                                            </p:txEl>
                                          </p:spTgt>
                                        </p:tgtEl>
                                      </p:cBhvr>
                                    </p:animEffect>
                                  </p:childTnLst>
                                </p:cTn>
                              </p:par>
                              <p:par>
                                <p:cTn id="27" presetID="21"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heel(4)">
                                      <p:cBhvr>
                                        <p:cTn id="29" dur="2000"/>
                                        <p:tgtEl>
                                          <p:spTgt spid="3">
                                            <p:txEl>
                                              <p:pRg st="3" end="3"/>
                                            </p:txEl>
                                          </p:spTgt>
                                        </p:tgtEl>
                                      </p:cBhvr>
                                    </p:animEffect>
                                  </p:childTnLst>
                                </p:cTn>
                              </p:par>
                              <p:par>
                                <p:cTn id="30" presetID="21" presetClass="entr" presetSubtype="4"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4)">
                                      <p:cBhvr>
                                        <p:cTn id="32" dur="2000"/>
                                        <p:tgtEl>
                                          <p:spTgt spid="3">
                                            <p:txEl>
                                              <p:pRg st="4" end="4"/>
                                            </p:txEl>
                                          </p:spTgt>
                                        </p:tgtEl>
                                      </p:cBhvr>
                                    </p:animEffect>
                                  </p:childTnLst>
                                </p:cTn>
                              </p:par>
                              <p:par>
                                <p:cTn id="33" presetID="21"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heel(4)">
                                      <p:cBhvr>
                                        <p:cTn id="35" dur="2000"/>
                                        <p:tgtEl>
                                          <p:spTgt spid="3">
                                            <p:txEl>
                                              <p:pRg st="5" end="5"/>
                                            </p:txEl>
                                          </p:spTgt>
                                        </p:tgtEl>
                                      </p:cBhvr>
                                    </p:animEffect>
                                  </p:childTnLst>
                                </p:cTn>
                              </p:par>
                              <p:par>
                                <p:cTn id="36" presetID="21" presetClass="entr" presetSubtype="4"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heel(4)">
                                      <p:cBhvr>
                                        <p:cTn id="3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cs521611.vk.me/u196507978/doc/672b8c26bad1/hq-wallpapers_ru_computer_49238_1920x1200.jpg"/>
          <p:cNvPicPr/>
          <p:nvPr/>
        </p:nvPicPr>
        <p:blipFill>
          <a:blip r:embed="rId2" cstate="print"/>
          <a:srcRect/>
          <a:stretch>
            <a:fillRect/>
          </a:stretch>
        </p:blipFill>
        <p:spPr bwMode="auto">
          <a:xfrm>
            <a:off x="0" y="0"/>
            <a:ext cx="9143999" cy="6857999"/>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pPr algn="ctr"/>
            <a:r>
              <a:rPr lang="ru-RU" sz="369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Д</a:t>
            </a:r>
            <a:r>
              <a:rPr lang="ru-RU" sz="369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ополнительно.</a:t>
            </a:r>
            <a:endParaRPr lang="ru-RU" sz="369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3" name="Содержимое 2"/>
          <p:cNvSpPr>
            <a:spLocks noGrp="1"/>
          </p:cNvSpPr>
          <p:nvPr>
            <p:ph idx="1"/>
          </p:nvPr>
        </p:nvSpPr>
        <p:spPr>
          <a:xfrm>
            <a:off x="323528" y="1556792"/>
            <a:ext cx="8686800" cy="4525963"/>
          </a:xfrm>
        </p:spPr>
        <p:txBody>
          <a:bodyPr>
            <a:normAutofit/>
          </a:bodyPr>
          <a:lstStyle/>
          <a:p>
            <a:r>
              <a:rPr lang="ru-RU" sz="2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Информация о эластичности или неэластичности спроса на товар очень важна для предпринимателей, целью которых является увеличение дохода, или выручки от продажи товара, которую можно подсчитать, умножив цену одной единицы товара на количество реализованных товаров: Y = P*Q .</a:t>
            </a:r>
          </a:p>
          <a:p>
            <a:r>
              <a:rPr lang="ru-RU" sz="2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Где Y - доход, или выручка от продажи товаров, P - цена единицы товара, Q - количество проданного товара.</a:t>
            </a:r>
            <a:endParaRPr lang="ru-RU" sz="2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Номер слайда 3"/>
          <p:cNvSpPr>
            <a:spLocks noGrp="1"/>
          </p:cNvSpPr>
          <p:nvPr>
            <p:ph type="sldNum" sz="quarter" idx="12"/>
          </p:nvPr>
        </p:nvSpPr>
        <p:spPr/>
        <p:txBody>
          <a:bodyPr/>
          <a:lstStyle/>
          <a:p>
            <a:fld id="{DFCDE64D-D63D-4B75-AC2C-5F369BC0602D}" type="slidenum">
              <a:rPr lang="ru-RU" smtClean="0"/>
              <a:pPr/>
              <a:t>13</a:t>
            </a:fld>
            <a:endParaRPr lang="ru-RU" dirty="0"/>
          </a:p>
        </p:txBody>
      </p:sp>
      <p:pic>
        <p:nvPicPr>
          <p:cNvPr id="5" name="Рисунок 4" descr="http://im8-tub-ru.yandex.net/i?id=180749246-00-72&amp;n=21"/>
          <p:cNvPicPr/>
          <p:nvPr/>
        </p:nvPicPr>
        <p:blipFill>
          <a:blip r:embed="rId3" cstate="print"/>
          <a:srcRect/>
          <a:stretch>
            <a:fillRect/>
          </a:stretch>
        </p:blipFill>
        <p:spPr bwMode="auto">
          <a:xfrm>
            <a:off x="251520" y="116632"/>
            <a:ext cx="2016224" cy="1356742"/>
          </a:xfrm>
          <a:prstGeom prst="rect">
            <a:avLst/>
          </a:prstGeom>
          <a:noFill/>
          <a:ln w="9525">
            <a:noFill/>
            <a:miter lim="800000"/>
            <a:headEnd/>
            <a:tailEnd/>
          </a:ln>
        </p:spPr>
      </p:pic>
      <p:pic>
        <p:nvPicPr>
          <p:cNvPr id="2050" name="Picture 2" descr="http://im2-tub-ru.yandex.net/i?id=174472811-26-72&amp;n=21"/>
          <p:cNvPicPr>
            <a:picLocks noChangeAspect="1" noChangeArrowheads="1"/>
          </p:cNvPicPr>
          <p:nvPr/>
        </p:nvPicPr>
        <p:blipFill>
          <a:blip r:embed="rId4" cstate="print"/>
          <a:srcRect/>
          <a:stretch>
            <a:fillRect/>
          </a:stretch>
        </p:blipFill>
        <p:spPr bwMode="auto">
          <a:xfrm rot="1585695">
            <a:off x="6062496" y="4384396"/>
            <a:ext cx="2443936" cy="1770773"/>
          </a:xfrm>
          <a:prstGeom prst="rect">
            <a:avLst/>
          </a:prstGeom>
          <a:noFill/>
        </p:spPr>
      </p:pic>
      <p:pic>
        <p:nvPicPr>
          <p:cNvPr id="7" name="Рисунок 6" descr="http://www.green-pik.ru/image/news/889.jpg"/>
          <p:cNvPicPr/>
          <p:nvPr/>
        </p:nvPicPr>
        <p:blipFill>
          <a:blip r:embed="rId5" cstate="print"/>
          <a:srcRect/>
          <a:stretch>
            <a:fillRect/>
          </a:stretch>
        </p:blipFill>
        <p:spPr bwMode="auto">
          <a:xfrm>
            <a:off x="251520" y="4437112"/>
            <a:ext cx="3866046" cy="213000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diamond(in)">
                                      <p:cBhvr>
                                        <p:cTn id="16" dur="2000"/>
                                        <p:tgtEl>
                                          <p:spTgt spid="3">
                                            <p:txEl>
                                              <p:pRg st="0" end="0"/>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amond(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cs521611.vk.me/u196507978/doc/672b8c26bad1/hq-wallpapers_ru_computer_49238_1920x1200.jpg"/>
          <p:cNvPicPr/>
          <p:nvPr/>
        </p:nvPicPr>
        <p:blipFill>
          <a:blip r:embed="rId2" cstate="print"/>
          <a:srcRect/>
          <a:stretch>
            <a:fillRect/>
          </a:stretch>
        </p:blipFill>
        <p:spPr bwMode="auto">
          <a:xfrm>
            <a:off x="1" y="1"/>
            <a:ext cx="9143999" cy="6857999"/>
          </a:xfrm>
          <a:prstGeom prst="rect">
            <a:avLst/>
          </a:prstGeom>
          <a:noFill/>
          <a:ln w="9525">
            <a:noFill/>
            <a:miter lim="800000"/>
            <a:headEnd/>
            <a:tailEnd/>
          </a:ln>
        </p:spPr>
      </p:pic>
      <p:sp>
        <p:nvSpPr>
          <p:cNvPr id="2" name="Заголовок 1"/>
          <p:cNvSpPr>
            <a:spLocks noGrp="1"/>
          </p:cNvSpPr>
          <p:nvPr>
            <p:ph type="title"/>
          </p:nvPr>
        </p:nvSpPr>
        <p:spPr>
          <a:xfrm>
            <a:off x="-396552" y="332656"/>
            <a:ext cx="8686800" cy="838200"/>
          </a:xfrm>
        </p:spPr>
        <p:txBody>
          <a:bodyPr>
            <a:normAutofit/>
          </a:bodyPr>
          <a:lstStyle/>
          <a:p>
            <a:pPr algn="ctr"/>
            <a:r>
              <a:rPr lang="ru-RU" b="1" cap="none" spc="50" dirty="0" smtClean="0">
                <a:ln w="12700" cmpd="sng">
                  <a:solidFill>
                    <a:srgbClr val="FFC000"/>
                  </a:solidFill>
                  <a:prstDash val="solid"/>
                </a:ln>
                <a:solidFill>
                  <a:schemeClr val="accent6">
                    <a:tint val="1000"/>
                  </a:schemeClr>
                </a:solidFill>
                <a:effectLst>
                  <a:glow rad="53100">
                    <a:schemeClr val="accent6">
                      <a:satMod val="180000"/>
                      <a:alpha val="30000"/>
                    </a:schemeClr>
                  </a:glow>
                </a:effectLst>
              </a:rPr>
              <a:t>Ценовая эластичность предложения</a:t>
            </a:r>
            <a:endParaRPr lang="ru-RU" b="1" cap="none" spc="50" dirty="0">
              <a:ln w="12700" cmpd="sng">
                <a:solidFill>
                  <a:srgbClr val="FFC000"/>
                </a:solidFill>
                <a:prstDash val="solid"/>
              </a:ln>
              <a:solidFill>
                <a:schemeClr val="accent6">
                  <a:tint val="1000"/>
                </a:schemeClr>
              </a:solidFill>
              <a:effectLst>
                <a:glow rad="53100">
                  <a:schemeClr val="accent6">
                    <a:satMod val="180000"/>
                    <a:alpha val="30000"/>
                  </a:schemeClr>
                </a:glow>
              </a:effectLst>
            </a:endParaRPr>
          </a:p>
        </p:txBody>
      </p:sp>
      <p:sp>
        <p:nvSpPr>
          <p:cNvPr id="3" name="Содержимое 2"/>
          <p:cNvSpPr>
            <a:spLocks noGrp="1"/>
          </p:cNvSpPr>
          <p:nvPr>
            <p:ph idx="1"/>
          </p:nvPr>
        </p:nvSpPr>
        <p:spPr>
          <a:xfrm>
            <a:off x="179512" y="1196752"/>
            <a:ext cx="8686800" cy="4525963"/>
          </a:xfrm>
        </p:spPr>
        <p:txBody>
          <a:bodyPr>
            <a:normAutofit fontScale="70000" lnSpcReduction="20000"/>
          </a:bodyPr>
          <a:lstStyle/>
          <a:p>
            <a:r>
              <a:rPr lang="ru-RU" sz="3000" dirty="0" smtClean="0">
                <a:ln w="18415" cmpd="sng">
                  <a:solidFill>
                    <a:schemeClr val="accent6">
                      <a:lumMod val="20000"/>
                      <a:lumOff val="80000"/>
                    </a:schemeClr>
                  </a:solidFill>
                  <a:prstDash val="solid"/>
                </a:ln>
                <a:solidFill>
                  <a:srgbClr val="FFFFFF"/>
                </a:solidFill>
                <a:effectLst>
                  <a:outerShdw blurRad="63500" dir="3600000" algn="tl" rotWithShape="0">
                    <a:srgbClr val="000000">
                      <a:alpha val="70000"/>
                    </a:srgbClr>
                  </a:outerShdw>
                </a:effectLst>
              </a:rPr>
              <a:t>ценовая эластичность предложения- это реакция на изменение цены со стороны производителей. Эластичность предложения определяет степень реагирования производителей различной продукции на цены.</a:t>
            </a:r>
          </a:p>
          <a:p>
            <a:r>
              <a:rPr lang="ru-RU" sz="3000" dirty="0" smtClean="0">
                <a:ln w="18415" cmpd="sng">
                  <a:solidFill>
                    <a:schemeClr val="accent6">
                      <a:lumMod val="20000"/>
                      <a:lumOff val="80000"/>
                    </a:schemeClr>
                  </a:solidFill>
                  <a:prstDash val="solid"/>
                </a:ln>
                <a:solidFill>
                  <a:srgbClr val="FFFFFF"/>
                </a:solidFill>
                <a:effectLst>
                  <a:outerShdw blurRad="63500" dir="3600000" algn="tl" rotWithShape="0">
                    <a:srgbClr val="000000">
                      <a:alpha val="70000"/>
                    </a:srgbClr>
                  </a:outerShdw>
                </a:effectLst>
              </a:rPr>
              <a:t>Ценовая эластичность предложение показывает, на сколько изменится в З процентом соотношении величина предложения при изменении цены товара (услуги) на 1%.</a:t>
            </a:r>
          </a:p>
          <a:p>
            <a:r>
              <a:rPr lang="ru-RU" sz="3000" dirty="0" smtClean="0">
                <a:ln w="18415" cmpd="sng">
                  <a:solidFill>
                    <a:schemeClr val="accent6">
                      <a:lumMod val="20000"/>
                      <a:lumOff val="80000"/>
                    </a:schemeClr>
                  </a:solidFill>
                  <a:prstDash val="solid"/>
                </a:ln>
                <a:solidFill>
                  <a:srgbClr val="FFFFFF"/>
                </a:solidFill>
                <a:effectLst>
                  <a:outerShdw blurRad="63500" dir="3600000" algn="tl" rotWithShape="0">
                    <a:srgbClr val="000000">
                      <a:alpha val="70000"/>
                    </a:srgbClr>
                  </a:outerShdw>
                </a:effectLst>
              </a:rPr>
              <a:t>Предложение эластично, если при изменении цены на 1% его объем изменится более чем на 1%</a:t>
            </a:r>
          </a:p>
          <a:p>
            <a:pPr>
              <a:buNone/>
            </a:pPr>
            <a:r>
              <a:rPr lang="ru-RU" sz="3000" dirty="0" smtClean="0">
                <a:ln w="18415" cmpd="sng">
                  <a:solidFill>
                    <a:schemeClr val="accent6">
                      <a:lumMod val="20000"/>
                      <a:lumOff val="80000"/>
                    </a:schemeClr>
                  </a:solidFill>
                  <a:prstDash val="solid"/>
                </a:ln>
                <a:solidFill>
                  <a:srgbClr val="FFFFFF"/>
                </a:solidFill>
                <a:effectLst>
                  <a:outerShdw blurRad="63500" dir="3600000" algn="tl" rotWithShape="0">
                    <a:srgbClr val="000000">
                      <a:alpha val="70000"/>
                    </a:srgbClr>
                  </a:outerShdw>
                </a:effectLst>
              </a:rPr>
              <a:t>Например, при повышении цены на мороженое на 10 % величина предложения его вырастет на 15%</a:t>
            </a:r>
          </a:p>
          <a:p>
            <a:r>
              <a:rPr lang="ru-RU" sz="3000" dirty="0" smtClean="0">
                <a:ln w="18415" cmpd="sng">
                  <a:solidFill>
                    <a:schemeClr val="accent6">
                      <a:lumMod val="20000"/>
                      <a:lumOff val="80000"/>
                    </a:schemeClr>
                  </a:solidFill>
                  <a:prstDash val="solid"/>
                </a:ln>
                <a:solidFill>
                  <a:srgbClr val="FFFFFF"/>
                </a:solidFill>
                <a:effectLst>
                  <a:outerShdw blurRad="63500" dir="3600000" algn="tl" rotWithShape="0">
                    <a:srgbClr val="000000">
                      <a:alpha val="70000"/>
                    </a:srgbClr>
                  </a:outerShdw>
                </a:effectLst>
              </a:rPr>
              <a:t>Предложение неэластично, если при изменении цены товара на 1 % объем его предложения изменится менее чем на 1 %.</a:t>
            </a:r>
          </a:p>
          <a:p>
            <a:pPr>
              <a:buNone/>
            </a:pPr>
            <a:r>
              <a:rPr lang="ru-RU" sz="3000" dirty="0" smtClean="0">
                <a:ln w="18415" cmpd="sng">
                  <a:solidFill>
                    <a:schemeClr val="accent6">
                      <a:lumMod val="20000"/>
                      <a:lumOff val="80000"/>
                    </a:schemeClr>
                  </a:solidFill>
                  <a:prstDash val="solid"/>
                </a:ln>
                <a:solidFill>
                  <a:srgbClr val="FFFFFF"/>
                </a:solidFill>
                <a:effectLst>
                  <a:outerShdw blurRad="63500" dir="3600000" algn="tl" rotWithShape="0">
                    <a:srgbClr val="000000">
                      <a:alpha val="70000"/>
                    </a:srgbClr>
                  </a:outerShdw>
                </a:effectLst>
              </a:rPr>
              <a:t>Например, если цена на нефть вырастет на 40 % , а объем предложения увеличится на 32 %</a:t>
            </a:r>
          </a:p>
          <a:p>
            <a:endParaRPr lang="ru-RU" dirty="0"/>
          </a:p>
        </p:txBody>
      </p:sp>
      <p:sp>
        <p:nvSpPr>
          <p:cNvPr id="4" name="Номер слайда 3"/>
          <p:cNvSpPr>
            <a:spLocks noGrp="1"/>
          </p:cNvSpPr>
          <p:nvPr>
            <p:ph type="sldNum" sz="quarter" idx="12"/>
          </p:nvPr>
        </p:nvSpPr>
        <p:spPr/>
        <p:txBody>
          <a:bodyPr/>
          <a:lstStyle/>
          <a:p>
            <a:fld id="{DFCDE64D-D63D-4B75-AC2C-5F369BC0602D}" type="slidenum">
              <a:rPr lang="ru-RU" smtClean="0"/>
              <a:pPr/>
              <a:t>14</a:t>
            </a:fld>
            <a:endParaRPr lang="ru-RU" dirty="0"/>
          </a:p>
        </p:txBody>
      </p:sp>
      <p:pic>
        <p:nvPicPr>
          <p:cNvPr id="5" name="Рисунок 4" descr="http://im5-tub-ru.yandex.net/i?id=21839115-65-72&amp;n=21"/>
          <p:cNvPicPr/>
          <p:nvPr/>
        </p:nvPicPr>
        <p:blipFill>
          <a:blip r:embed="rId3" cstate="print"/>
          <a:srcRect/>
          <a:stretch>
            <a:fillRect/>
          </a:stretch>
        </p:blipFill>
        <p:spPr bwMode="auto">
          <a:xfrm rot="221945">
            <a:off x="5863673" y="5218313"/>
            <a:ext cx="2308747" cy="1386758"/>
          </a:xfrm>
          <a:prstGeom prst="rect">
            <a:avLst/>
          </a:prstGeom>
          <a:noFill/>
          <a:ln w="9525">
            <a:noFill/>
            <a:miter lim="800000"/>
            <a:headEnd/>
            <a:tailEnd/>
          </a:ln>
        </p:spPr>
      </p:pic>
      <p:pic>
        <p:nvPicPr>
          <p:cNvPr id="7" name="Рисунок 6" descr="http://im6-tub-ru.yandex.net/i?id=172968585-31-72&amp;n=21"/>
          <p:cNvPicPr/>
          <p:nvPr/>
        </p:nvPicPr>
        <p:blipFill>
          <a:blip r:embed="rId4" cstate="print"/>
          <a:srcRect/>
          <a:stretch>
            <a:fillRect/>
          </a:stretch>
        </p:blipFill>
        <p:spPr bwMode="auto">
          <a:xfrm>
            <a:off x="7812360" y="116632"/>
            <a:ext cx="1187624" cy="1240110"/>
          </a:xfrm>
          <a:prstGeom prst="rect">
            <a:avLst/>
          </a:prstGeom>
          <a:noFill/>
          <a:ln w="9525">
            <a:noFill/>
            <a:miter lim="800000"/>
            <a:headEnd/>
            <a:tailEnd/>
          </a:ln>
        </p:spPr>
      </p:pic>
      <p:pic>
        <p:nvPicPr>
          <p:cNvPr id="9" name="Рисунок 8" descr="http://im4-tub-ru.yandex.net/i?id=71134988-59-72&amp;n=21"/>
          <p:cNvPicPr/>
          <p:nvPr/>
        </p:nvPicPr>
        <p:blipFill>
          <a:blip r:embed="rId5" cstate="print"/>
          <a:srcRect/>
          <a:stretch>
            <a:fillRect/>
          </a:stretch>
        </p:blipFill>
        <p:spPr bwMode="auto">
          <a:xfrm rot="21421404">
            <a:off x="899592" y="5229200"/>
            <a:ext cx="2952328" cy="142875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Scale>
                                      <p:cBhvr>
                                        <p:cTn id="1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7"/>
                                        </p:tgtEl>
                                        <p:attrNameLst>
                                          <p:attrName>ppt_x</p:attrName>
                                          <p:attrName>ppt_y</p:attrName>
                                        </p:attrNameLst>
                                      </p:cBhvr>
                                    </p:animMotion>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strVal val="#ppt_w*0.05"/>
                                          </p:val>
                                        </p:tav>
                                        <p:tav tm="100000">
                                          <p:val>
                                            <p:strVal val="#ppt_w"/>
                                          </p:val>
                                        </p:tav>
                                      </p:tavLst>
                                    </p:anim>
                                    <p:anim calcmode="lin" valueType="num">
                                      <p:cBhvr>
                                        <p:cTn id="29" dur="500" fill="hold"/>
                                        <p:tgtEl>
                                          <p:spTgt spid="5"/>
                                        </p:tgtEl>
                                        <p:attrNameLst>
                                          <p:attrName>ppt_h</p:attrName>
                                        </p:attrNameLst>
                                      </p:cBhvr>
                                      <p:tavLst>
                                        <p:tav tm="0">
                                          <p:val>
                                            <p:strVal val="#ppt_h"/>
                                          </p:val>
                                        </p:tav>
                                        <p:tav tm="100000">
                                          <p:val>
                                            <p:strVal val="#ppt_h"/>
                                          </p:val>
                                        </p:tav>
                                      </p:tavLst>
                                    </p:anim>
                                    <p:anim calcmode="lin" valueType="num">
                                      <p:cBhvr>
                                        <p:cTn id="30" dur="500" fill="hold"/>
                                        <p:tgtEl>
                                          <p:spTgt spid="5"/>
                                        </p:tgtEl>
                                        <p:attrNameLst>
                                          <p:attrName>ppt_x</p:attrName>
                                        </p:attrNameLst>
                                      </p:cBhvr>
                                      <p:tavLst>
                                        <p:tav tm="0">
                                          <p:val>
                                            <p:strVal val="#ppt_x-.2"/>
                                          </p:val>
                                        </p:tav>
                                        <p:tav tm="100000">
                                          <p:val>
                                            <p:strVal val="#ppt_x"/>
                                          </p:val>
                                        </p:tav>
                                      </p:tavLst>
                                    </p:anim>
                                    <p:anim calcmode="lin" valueType="num">
                                      <p:cBhvr>
                                        <p:cTn id="31" dur="500" fill="hold"/>
                                        <p:tgtEl>
                                          <p:spTgt spid="5"/>
                                        </p:tgtEl>
                                        <p:attrNameLst>
                                          <p:attrName>ppt_y</p:attrName>
                                        </p:attrNameLst>
                                      </p:cBhvr>
                                      <p:tavLst>
                                        <p:tav tm="0">
                                          <p:val>
                                            <p:strVal val="#ppt_y"/>
                                          </p:val>
                                        </p:tav>
                                        <p:tav tm="100000">
                                          <p:val>
                                            <p:strVal val="#ppt_y"/>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http://cs521611.vk.me/u196507978/doc/672b8c26bad1/hq-wallpapers_ru_computer_49238_1920x1200.jpg"/>
          <p:cNvPicPr/>
          <p:nvPr/>
        </p:nvPicPr>
        <p:blipFill>
          <a:blip r:embed="rId2" cstate="print"/>
          <a:srcRect/>
          <a:stretch>
            <a:fillRect/>
          </a:stretch>
        </p:blipFill>
        <p:spPr bwMode="auto">
          <a:xfrm>
            <a:off x="1" y="1"/>
            <a:ext cx="9143999" cy="6857999"/>
          </a:xfrm>
          <a:prstGeom prst="rect">
            <a:avLst/>
          </a:prstGeom>
          <a:noFill/>
          <a:ln w="9525">
            <a:noFill/>
            <a:miter lim="800000"/>
            <a:headEnd/>
            <a:tailEnd/>
          </a:ln>
        </p:spPr>
      </p:pic>
      <p:sp>
        <p:nvSpPr>
          <p:cNvPr id="2" name="Заголовок 1"/>
          <p:cNvSpPr>
            <a:spLocks noGrp="1"/>
          </p:cNvSpPr>
          <p:nvPr>
            <p:ph type="title"/>
          </p:nvPr>
        </p:nvSpPr>
        <p:spPr>
          <a:xfrm>
            <a:off x="251520" y="476672"/>
            <a:ext cx="8686800" cy="8382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cap="none" dirty="0" smtClean="0">
                <a:ln>
                  <a:solidFill>
                    <a:srgbClr val="92D050"/>
                  </a:solidFill>
                </a:ln>
                <a:solidFill>
                  <a:schemeClr val="accent3"/>
                </a:solidFill>
                <a:effectLst/>
              </a:rPr>
              <a:t>Формула для </a:t>
            </a:r>
            <a:r>
              <a:rPr lang="ru-RU" b="1" cap="none" dirty="0" smtClean="0">
                <a:ln>
                  <a:solidFill>
                    <a:srgbClr val="92D050"/>
                  </a:solidFill>
                </a:ln>
                <a:solidFill>
                  <a:schemeClr val="accent3"/>
                </a:solidFill>
                <a:effectLst/>
              </a:rPr>
              <a:t>расчета Ц.Э.П.</a:t>
            </a:r>
            <a:endParaRPr lang="ru-RU" b="1" cap="none" dirty="0">
              <a:ln>
                <a:solidFill>
                  <a:srgbClr val="92D050"/>
                </a:solidFill>
              </a:ln>
              <a:solidFill>
                <a:schemeClr val="accent3"/>
              </a:solidFill>
              <a:effectLst/>
            </a:endParaRPr>
          </a:p>
        </p:txBody>
      </p:sp>
      <p:sp>
        <p:nvSpPr>
          <p:cNvPr id="3" name="Содержимое 2"/>
          <p:cNvSpPr>
            <a:spLocks noGrp="1"/>
          </p:cNvSpPr>
          <p:nvPr>
            <p:ph idx="1"/>
          </p:nvPr>
        </p:nvSpPr>
        <p:spPr/>
        <p:txBody>
          <a:bodyPr>
            <a:normAutofit lnSpcReduction="10000"/>
          </a:bodyPr>
          <a:lstStyle/>
          <a:p>
            <a:r>
              <a:rPr lang="ru-RU" sz="21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Показатель (коэффициент) ценовой эластичности предложения рассчитывается по формуле: </a:t>
            </a:r>
          </a:p>
          <a:p>
            <a:pPr>
              <a:buNone/>
            </a:pPr>
            <a:r>
              <a:rPr lang="ru-RU" sz="21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                                           </a:t>
            </a:r>
            <a:r>
              <a:rPr lang="ru-RU" sz="24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
            </a:r>
            <a:br>
              <a:rPr lang="ru-RU" sz="24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br>
            <a:r>
              <a:rPr lang="ru-RU" sz="24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где ∆Q – изменение величины предложения товара;</a:t>
            </a:r>
            <a:br>
              <a:rPr lang="ru-RU" sz="24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br>
            <a:r>
              <a:rPr lang="ru-RU" sz="24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 ∆</a:t>
            </a:r>
            <a:r>
              <a:rPr lang="ru-RU" sz="24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р</a:t>
            </a:r>
            <a:r>
              <a:rPr lang="ru-RU" sz="24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 – изменение цены товара</a:t>
            </a:r>
          </a:p>
          <a:p>
            <a:pPr>
              <a:buNone/>
            </a:pPr>
            <a:endParaRPr lang="ru-RU" sz="2400" dirty="0" smtClean="0">
              <a:ln w="18415" cmpd="sng">
                <a:solidFill>
                  <a:srgbClr val="FFFF00"/>
                </a:solidFill>
                <a:prstDash val="solid"/>
              </a:ln>
              <a:solidFill>
                <a:srgbClr val="FFFFFF"/>
              </a:solidFill>
              <a:effectLst>
                <a:outerShdw blurRad="63500" dir="3600000" algn="tl" rotWithShape="0">
                  <a:srgbClr val="000000">
                    <a:alpha val="70000"/>
                  </a:srgbClr>
                </a:outerShdw>
              </a:effectLst>
            </a:endParaRPr>
          </a:p>
          <a:p>
            <a:pPr>
              <a:buNone/>
            </a:pPr>
            <a:r>
              <a:rPr lang="ru-RU" sz="21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Если  </a:t>
            </a:r>
            <a:r>
              <a:rPr lang="ru-RU" sz="21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Е</a:t>
            </a:r>
            <a:r>
              <a:rPr lang="ru-RU" sz="2100" baseline="-250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р</a:t>
            </a:r>
            <a:r>
              <a:rPr lang="ru-RU" sz="2100" baseline="300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S</a:t>
            </a:r>
            <a:r>
              <a:rPr lang="ru-RU" sz="21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 &gt;1, то предложение эластично по цене т. е. величина предложения гибко реагирует на изменение цены</a:t>
            </a:r>
          </a:p>
          <a:p>
            <a:pPr>
              <a:buNone/>
            </a:pPr>
            <a:r>
              <a:rPr lang="ru-RU" sz="21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Если  </a:t>
            </a:r>
            <a:r>
              <a:rPr lang="ru-RU" sz="21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Е</a:t>
            </a:r>
            <a:r>
              <a:rPr lang="ru-RU" sz="2100" baseline="-250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р</a:t>
            </a:r>
            <a:r>
              <a:rPr lang="ru-RU" sz="2100" baseline="300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S</a:t>
            </a:r>
            <a:r>
              <a:rPr lang="ru-RU" sz="2100" baseline="300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 </a:t>
            </a:r>
            <a:r>
              <a:rPr lang="ru-RU" sz="21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 1, то предложение с единичной эластичностью</a:t>
            </a:r>
          </a:p>
          <a:p>
            <a:pPr>
              <a:buNone/>
            </a:pPr>
            <a:r>
              <a:rPr lang="ru-RU" sz="21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Если </a:t>
            </a:r>
            <a:r>
              <a:rPr lang="ru-RU" sz="21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Е</a:t>
            </a:r>
            <a:r>
              <a:rPr lang="ru-RU" sz="2100" baseline="-250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р</a:t>
            </a:r>
            <a:r>
              <a:rPr lang="ru-RU" sz="2100" baseline="300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S</a:t>
            </a:r>
            <a:r>
              <a:rPr lang="ru-RU" sz="21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 &lt; 1, то предложение неэластично по </a:t>
            </a:r>
            <a:r>
              <a:rPr lang="ru-RU" sz="210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цене.</a:t>
            </a:r>
            <a:endParaRPr lang="ru-RU" sz="2100" dirty="0" smtClean="0">
              <a:ln w="18415" cmpd="sng">
                <a:solidFill>
                  <a:srgbClr val="FFFF00"/>
                </a:solidFill>
                <a:prstDash val="solid"/>
              </a:ln>
              <a:solidFill>
                <a:srgbClr val="FFFFFF"/>
              </a:solidFill>
              <a:effectLst>
                <a:outerShdw blurRad="63500" dir="3600000" algn="tl" rotWithShape="0">
                  <a:srgbClr val="000000">
                    <a:alpha val="70000"/>
                  </a:srgbClr>
                </a:outerShdw>
              </a:effectLst>
            </a:endParaRPr>
          </a:p>
          <a:p>
            <a:pPr>
              <a:buNone/>
            </a:pPr>
            <a:endParaRPr lang="ru-RU" sz="2100" dirty="0" smtClean="0"/>
          </a:p>
          <a:p>
            <a:pPr>
              <a:buNone/>
            </a:pPr>
            <a:r>
              <a:rPr lang="ru-RU" sz="2100" dirty="0" smtClean="0"/>
              <a:t>                                                                  </a:t>
            </a:r>
          </a:p>
        </p:txBody>
      </p:sp>
      <p:sp>
        <p:nvSpPr>
          <p:cNvPr id="4" name="Номер слайда 3"/>
          <p:cNvSpPr>
            <a:spLocks noGrp="1"/>
          </p:cNvSpPr>
          <p:nvPr>
            <p:ph type="sldNum" sz="quarter" idx="12"/>
          </p:nvPr>
        </p:nvSpPr>
        <p:spPr/>
        <p:txBody>
          <a:bodyPr/>
          <a:lstStyle/>
          <a:p>
            <a:fld id="{DFCDE64D-D63D-4B75-AC2C-5F369BC0602D}" type="slidenum">
              <a:rPr lang="ru-RU" smtClean="0"/>
              <a:pPr/>
              <a:t>15</a:t>
            </a:fld>
            <a:endParaRPr lang="ru-RU" dirty="0"/>
          </a:p>
        </p:txBody>
      </p:sp>
      <p:pic>
        <p:nvPicPr>
          <p:cNvPr id="1026" name="Picture 2" descr="http://www.coolreferat.com/ref-2_297923633-331.coolpic"/>
          <p:cNvPicPr>
            <a:picLocks noChangeAspect="1" noChangeArrowheads="1"/>
          </p:cNvPicPr>
          <p:nvPr/>
        </p:nvPicPr>
        <p:blipFill>
          <a:blip r:embed="rId3" cstate="print"/>
          <a:srcRect/>
          <a:stretch>
            <a:fillRect/>
          </a:stretch>
        </p:blipFill>
        <p:spPr bwMode="auto">
          <a:xfrm>
            <a:off x="149225" y="-609600"/>
            <a:ext cx="1104900" cy="419100"/>
          </a:xfrm>
          <a:prstGeom prst="rect">
            <a:avLst/>
          </a:prstGeom>
          <a:noFill/>
        </p:spPr>
      </p:pic>
      <p:pic>
        <p:nvPicPr>
          <p:cNvPr id="9" name="Рисунок 8" descr="http://www.coolreferat.com/ref-2_297923633-331.coolpic"/>
          <p:cNvPicPr/>
          <p:nvPr/>
        </p:nvPicPr>
        <p:blipFill>
          <a:blip r:embed="rId3" cstate="print"/>
          <a:srcRect/>
          <a:stretch>
            <a:fillRect/>
          </a:stretch>
        </p:blipFill>
        <p:spPr bwMode="auto">
          <a:xfrm>
            <a:off x="4355976" y="1988840"/>
            <a:ext cx="1512168" cy="5631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ttp://im3-tub-ru.yandex.net/i?id=323396559-49-72&amp;n=21"/>
          <p:cNvPicPr>
            <a:picLocks noChangeAspect="1" noChangeArrowheads="1"/>
          </p:cNvPicPr>
          <p:nvPr/>
        </p:nvPicPr>
        <p:blipFill>
          <a:blip r:embed="rId4" cstate="print"/>
          <a:srcRect/>
          <a:stretch>
            <a:fillRect/>
          </a:stretch>
        </p:blipFill>
        <p:spPr bwMode="auto">
          <a:xfrm rot="192618">
            <a:off x="7122857" y="4003901"/>
            <a:ext cx="1944216" cy="2801859"/>
          </a:xfrm>
          <a:prstGeom prst="rect">
            <a:avLst/>
          </a:prstGeom>
          <a:noFill/>
        </p:spPr>
      </p:pic>
      <p:pic>
        <p:nvPicPr>
          <p:cNvPr id="1030" name="Picture 6" descr="http://im3-tub-ru.yandex.net/i?id=186879069-45-72&amp;n=21"/>
          <p:cNvPicPr>
            <a:picLocks noChangeAspect="1" noChangeArrowheads="1"/>
          </p:cNvPicPr>
          <p:nvPr/>
        </p:nvPicPr>
        <p:blipFill>
          <a:blip r:embed="rId5" cstate="print"/>
          <a:srcRect/>
          <a:stretch>
            <a:fillRect/>
          </a:stretch>
        </p:blipFill>
        <p:spPr bwMode="auto">
          <a:xfrm>
            <a:off x="1115616" y="5085184"/>
            <a:ext cx="2409825" cy="1428750"/>
          </a:xfrm>
          <a:prstGeom prst="rect">
            <a:avLst/>
          </a:prstGeom>
          <a:noFill/>
        </p:spPr>
      </p:pic>
      <p:pic>
        <p:nvPicPr>
          <p:cNvPr id="12" name="Рисунок 11" descr="http://im7-tub-ru.yandex.net/i?id=76755592-53-72&amp;n=21"/>
          <p:cNvPicPr/>
          <p:nvPr/>
        </p:nvPicPr>
        <p:blipFill>
          <a:blip r:embed="rId6" cstate="print"/>
          <a:srcRect/>
          <a:stretch>
            <a:fillRect/>
          </a:stretch>
        </p:blipFill>
        <p:spPr bwMode="auto">
          <a:xfrm>
            <a:off x="6228184" y="116632"/>
            <a:ext cx="2304256" cy="1428750"/>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1" end="1"/>
                                            </p:txEl>
                                          </p:spTgt>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anim calcmode="lin" valueType="num">
                                      <p:cBhvr>
                                        <p:cTn id="20"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21"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3" end="3"/>
                                            </p:txEl>
                                          </p:spTgt>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anim calcmode="lin" valueType="num">
                                      <p:cBhvr>
                                        <p:cTn id="26"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27"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8" dur="2000" fill="hold"/>
                                        <p:tgtEl>
                                          <p:spTgt spid="3">
                                            <p:txEl>
                                              <p:pRg st="4" end="4"/>
                                            </p:txEl>
                                          </p:spTgt>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2000"/>
                                        <p:tgtEl>
                                          <p:spTgt spid="3">
                                            <p:txEl>
                                              <p:pRg st="5" end="5"/>
                                            </p:txEl>
                                          </p:spTgt>
                                        </p:tgtEl>
                                      </p:cBhvr>
                                    </p:animEffect>
                                    <p:anim calcmode="lin" valueType="num">
                                      <p:cBhvr>
                                        <p:cTn id="32"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33"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1"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slide(fromBottom)">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http://cs521611.vk.me/u196507978/doc/672b8c26bad1/hq-wallpapers_ru_computer_49238_1920x1200.jpg"/>
          <p:cNvPicPr/>
          <p:nvPr/>
        </p:nvPicPr>
        <p:blipFill>
          <a:blip r:embed="rId2" cstate="print"/>
          <a:srcRect/>
          <a:stretch>
            <a:fillRect/>
          </a:stretch>
        </p:blipFill>
        <p:spPr bwMode="auto">
          <a:xfrm>
            <a:off x="0" y="1"/>
            <a:ext cx="9143999" cy="6857999"/>
          </a:xfrm>
          <a:prstGeom prst="rect">
            <a:avLst/>
          </a:prstGeom>
          <a:noFill/>
          <a:ln w="9525">
            <a:noFill/>
            <a:miter lim="800000"/>
            <a:headEnd/>
            <a:tailEnd/>
          </a:ln>
        </p:spPr>
      </p:pic>
      <p:sp>
        <p:nvSpPr>
          <p:cNvPr id="3" name="Содержимое 2"/>
          <p:cNvSpPr>
            <a:spLocks noGrp="1"/>
          </p:cNvSpPr>
          <p:nvPr>
            <p:ph idx="1"/>
          </p:nvPr>
        </p:nvSpPr>
        <p:spPr>
          <a:xfrm>
            <a:off x="0" y="1412776"/>
            <a:ext cx="8686800" cy="4525963"/>
          </a:xfrm>
        </p:spPr>
        <p:txBody>
          <a:bodyPr>
            <a:normAutofit/>
          </a:bodyPr>
          <a:lstStyle/>
          <a:p>
            <a:pPr>
              <a:buNone/>
            </a:pPr>
            <a:r>
              <a:rPr lang="ru-RU" sz="4500" b="1" dirty="0" smtClean="0">
                <a:ln>
                  <a:solidFill>
                    <a:srgbClr val="FFFF00"/>
                  </a:solidFill>
                </a:ln>
              </a:rPr>
              <a:t>Вывод</a:t>
            </a:r>
            <a:r>
              <a:rPr lang="ru-RU" sz="4500" b="1" dirty="0" smtClean="0">
                <a:ln>
                  <a:solidFill>
                    <a:srgbClr val="FFFF00"/>
                  </a:solidFill>
                </a:ln>
              </a:rPr>
              <a:t>: </a:t>
            </a:r>
            <a:r>
              <a:rPr lang="ru-RU" sz="3370" b="1" dirty="0" smtClean="0">
                <a:ln>
                  <a:solidFill>
                    <a:schemeClr val="accent4">
                      <a:lumMod val="20000"/>
                      <a:lumOff val="80000"/>
                    </a:schemeClr>
                  </a:solidFill>
                </a:ln>
              </a:rPr>
              <a:t>Э</a:t>
            </a:r>
            <a:r>
              <a:rPr lang="ru-RU" sz="3370" b="1" dirty="0" smtClean="0">
                <a:ln>
                  <a:solidFill>
                    <a:schemeClr val="accent4">
                      <a:lumMod val="20000"/>
                      <a:lumOff val="80000"/>
                    </a:schemeClr>
                  </a:solidFill>
                </a:ln>
              </a:rPr>
              <a:t>кономическое приложение производной помогает  как экономистам и бизнесменам</a:t>
            </a:r>
            <a:r>
              <a:rPr lang="en-US" sz="3370" b="1" dirty="0" smtClean="0">
                <a:ln>
                  <a:solidFill>
                    <a:schemeClr val="accent4">
                      <a:lumMod val="20000"/>
                      <a:lumOff val="80000"/>
                    </a:schemeClr>
                  </a:solidFill>
                </a:ln>
              </a:rPr>
              <a:t>, </a:t>
            </a:r>
            <a:r>
              <a:rPr lang="ru-RU" sz="3370" b="1" dirty="0" smtClean="0">
                <a:ln>
                  <a:solidFill>
                    <a:schemeClr val="accent4">
                      <a:lumMod val="20000"/>
                      <a:lumOff val="80000"/>
                    </a:schemeClr>
                  </a:solidFill>
                </a:ln>
              </a:rPr>
              <a:t>так и обычным гражданам в распоряжении бюджетом.</a:t>
            </a:r>
            <a:endParaRPr lang="ru-RU" sz="3370" b="1" dirty="0">
              <a:ln>
                <a:solidFill>
                  <a:schemeClr val="accent4">
                    <a:lumMod val="20000"/>
                    <a:lumOff val="80000"/>
                  </a:schemeClr>
                </a:solidFill>
              </a:ln>
            </a:endParaRPr>
          </a:p>
        </p:txBody>
      </p:sp>
      <p:sp>
        <p:nvSpPr>
          <p:cNvPr id="4" name="Номер слайда 3"/>
          <p:cNvSpPr>
            <a:spLocks noGrp="1"/>
          </p:cNvSpPr>
          <p:nvPr>
            <p:ph type="sldNum" sz="quarter" idx="12"/>
          </p:nvPr>
        </p:nvSpPr>
        <p:spPr/>
        <p:txBody>
          <a:bodyPr/>
          <a:lstStyle/>
          <a:p>
            <a:fld id="{DFCDE64D-D63D-4B75-AC2C-5F369BC0602D}" type="slidenum">
              <a:rPr lang="ru-RU" smtClean="0"/>
              <a:pPr/>
              <a:t>16</a:t>
            </a:fld>
            <a:endParaRPr lang="ru-RU" dirty="0"/>
          </a:p>
        </p:txBody>
      </p:sp>
      <p:pic>
        <p:nvPicPr>
          <p:cNvPr id="7" name="Рисунок 6" descr="http://im7-tub-ru.yandex.net/i?id=314494116-50-72&amp;n=21"/>
          <p:cNvPicPr/>
          <p:nvPr/>
        </p:nvPicPr>
        <p:blipFill>
          <a:blip r:embed="rId3" cstate="print"/>
          <a:srcRect/>
          <a:stretch>
            <a:fillRect/>
          </a:stretch>
        </p:blipFill>
        <p:spPr bwMode="auto">
          <a:xfrm rot="477090">
            <a:off x="5715763" y="3900692"/>
            <a:ext cx="2805160" cy="2156162"/>
          </a:xfrm>
          <a:prstGeom prst="rect">
            <a:avLst/>
          </a:prstGeom>
          <a:noFill/>
          <a:ln w="9525">
            <a:noFill/>
            <a:miter lim="800000"/>
            <a:headEnd/>
            <a:tailEnd/>
          </a:ln>
        </p:spPr>
      </p:pic>
      <p:pic>
        <p:nvPicPr>
          <p:cNvPr id="8" name="Рисунок 7" descr="http://im3-tub-ru.yandex.net/i?id=505652973-55-72&amp;n=21"/>
          <p:cNvPicPr/>
          <p:nvPr/>
        </p:nvPicPr>
        <p:blipFill>
          <a:blip r:embed="rId4" cstate="print"/>
          <a:srcRect/>
          <a:stretch>
            <a:fillRect/>
          </a:stretch>
        </p:blipFill>
        <p:spPr bwMode="auto">
          <a:xfrm rot="21176182">
            <a:off x="123110" y="4023989"/>
            <a:ext cx="2784250" cy="2174106"/>
          </a:xfrm>
          <a:prstGeom prst="rect">
            <a:avLst/>
          </a:prstGeom>
          <a:noFill/>
          <a:ln w="9525">
            <a:noFill/>
            <a:miter lim="800000"/>
            <a:headEnd/>
            <a:tailEnd/>
          </a:ln>
        </p:spPr>
      </p:pic>
      <p:pic>
        <p:nvPicPr>
          <p:cNvPr id="9" name="Рисунок 8" descr="http://im0-tub-ru.yandex.net/i?id=73801265-27-72&amp;n=21"/>
          <p:cNvPicPr/>
          <p:nvPr/>
        </p:nvPicPr>
        <p:blipFill>
          <a:blip r:embed="rId5" cstate="print"/>
          <a:srcRect/>
          <a:stretch>
            <a:fillRect/>
          </a:stretch>
        </p:blipFill>
        <p:spPr bwMode="auto">
          <a:xfrm>
            <a:off x="3851920" y="260648"/>
            <a:ext cx="1979712" cy="1340768"/>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style.rotation</p:attrName>
                                        </p:attrNameLst>
                                      </p:cBhvr>
                                      <p:tavLst>
                                        <p:tav tm="0">
                                          <p:val>
                                            <p:fltVal val="720"/>
                                          </p:val>
                                        </p:tav>
                                        <p:tav tm="100000">
                                          <p:val>
                                            <p:fltVal val="0"/>
                                          </p:val>
                                        </p:tav>
                                      </p:tavLst>
                                    </p:anim>
                                    <p:anim calcmode="lin" valueType="num">
                                      <p:cBhvr>
                                        <p:cTn id="16" dur="2000" fill="hold"/>
                                        <p:tgtEl>
                                          <p:spTgt spid="7"/>
                                        </p:tgtEl>
                                        <p:attrNameLst>
                                          <p:attrName>ppt_h</p:attrName>
                                        </p:attrNameLst>
                                      </p:cBhvr>
                                      <p:tavLst>
                                        <p:tav tm="0">
                                          <p:val>
                                            <p:fltVal val="0"/>
                                          </p:val>
                                        </p:tav>
                                        <p:tav tm="100000">
                                          <p:val>
                                            <p:strVal val="#ppt_h"/>
                                          </p:val>
                                        </p:tav>
                                      </p:tavLst>
                                    </p:anim>
                                    <p:anim calcmode="lin" valueType="num">
                                      <p:cBhvr>
                                        <p:cTn id="17"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anim calcmode="lin" valueType="num">
                                      <p:cBhvr>
                                        <p:cTn id="23" dur="2000" fill="hold"/>
                                        <p:tgtEl>
                                          <p:spTgt spid="8"/>
                                        </p:tgtEl>
                                        <p:attrNameLst>
                                          <p:attrName>style.rotation</p:attrName>
                                        </p:attrNameLst>
                                      </p:cBhvr>
                                      <p:tavLst>
                                        <p:tav tm="0">
                                          <p:val>
                                            <p:fltVal val="720"/>
                                          </p:val>
                                        </p:tav>
                                        <p:tav tm="100000">
                                          <p:val>
                                            <p:fltVal val="0"/>
                                          </p:val>
                                        </p:tav>
                                      </p:tavLst>
                                    </p:anim>
                                    <p:anim calcmode="lin" valueType="num">
                                      <p:cBhvr>
                                        <p:cTn id="24" dur="2000" fill="hold"/>
                                        <p:tgtEl>
                                          <p:spTgt spid="8"/>
                                        </p:tgtEl>
                                        <p:attrNameLst>
                                          <p:attrName>ppt_h</p:attrName>
                                        </p:attrNameLst>
                                      </p:cBhvr>
                                      <p:tavLst>
                                        <p:tav tm="0">
                                          <p:val>
                                            <p:fltVal val="0"/>
                                          </p:val>
                                        </p:tav>
                                        <p:tav tm="100000">
                                          <p:val>
                                            <p:strVal val="#ppt_h"/>
                                          </p:val>
                                        </p:tav>
                                      </p:tavLst>
                                    </p:anim>
                                    <p:anim calcmode="lin" valueType="num">
                                      <p:cBhvr>
                                        <p:cTn id="25"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anim calcmode="lin" valueType="num">
                                      <p:cBhvr>
                                        <p:cTn id="31" dur="2000" fill="hold"/>
                                        <p:tgtEl>
                                          <p:spTgt spid="9"/>
                                        </p:tgtEl>
                                        <p:attrNameLst>
                                          <p:attrName>style.rotation</p:attrName>
                                        </p:attrNameLst>
                                      </p:cBhvr>
                                      <p:tavLst>
                                        <p:tav tm="0">
                                          <p:val>
                                            <p:fltVal val="720"/>
                                          </p:val>
                                        </p:tav>
                                        <p:tav tm="100000">
                                          <p:val>
                                            <p:fltVal val="0"/>
                                          </p:val>
                                        </p:tav>
                                      </p:tavLst>
                                    </p:anim>
                                    <p:anim calcmode="lin" valueType="num">
                                      <p:cBhvr>
                                        <p:cTn id="32" dur="2000" fill="hold"/>
                                        <p:tgtEl>
                                          <p:spTgt spid="9"/>
                                        </p:tgtEl>
                                        <p:attrNameLst>
                                          <p:attrName>ppt_h</p:attrName>
                                        </p:attrNameLst>
                                      </p:cBhvr>
                                      <p:tavLst>
                                        <p:tav tm="0">
                                          <p:val>
                                            <p:fltVal val="0"/>
                                          </p:val>
                                        </p:tav>
                                        <p:tav tm="100000">
                                          <p:val>
                                            <p:strVal val="#ppt_h"/>
                                          </p:val>
                                        </p:tav>
                                      </p:tavLst>
                                    </p:anim>
                                    <p:anim calcmode="lin" valueType="num">
                                      <p:cBhvr>
                                        <p:cTn id="33"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im2-tub-ru.yandex.net/i?id=479642605-50-72&amp;n=21"/>
          <p:cNvPicPr/>
          <p:nvPr/>
        </p:nvPicPr>
        <p:blipFill>
          <a:blip r:embed="rId2" cstate="print"/>
          <a:srcRect/>
          <a:stretch>
            <a:fillRect/>
          </a:stretch>
        </p:blipFill>
        <p:spPr bwMode="auto">
          <a:xfrm>
            <a:off x="0" y="1"/>
            <a:ext cx="9144000" cy="6857999"/>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fld id="{DFCDE64D-D63D-4B75-AC2C-5F369BC0602D}" type="slidenum">
              <a:rPr lang="ru-RU" smtClean="0"/>
              <a:pPr/>
              <a:t>17</a:t>
            </a:fld>
            <a:endParaRPr lang="ru-RU" dirty="0"/>
          </a:p>
        </p:txBody>
      </p:sp>
      <p:sp>
        <p:nvSpPr>
          <p:cNvPr id="6" name="TextBox 5"/>
          <p:cNvSpPr txBox="1"/>
          <p:nvPr/>
        </p:nvSpPr>
        <p:spPr>
          <a:xfrm rot="20967422">
            <a:off x="912206" y="2407681"/>
            <a:ext cx="7011856" cy="784830"/>
          </a:xfrm>
          <a:prstGeom prst="rect">
            <a:avLst/>
          </a:prstGeom>
          <a:noFill/>
        </p:spPr>
        <p:txBody>
          <a:bodyPr wrap="none" rtlCol="0">
            <a:spAutoFit/>
          </a:bodyPr>
          <a:lstStyle/>
          <a:p>
            <a:r>
              <a:rPr lang="ru-RU" sz="45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Спасибо за внимание!!!</a:t>
            </a:r>
            <a:endParaRPr lang="ru-RU" sz="45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http://cs521611.vk.me/u196507978/doc/672b8c26bad1/hq-wallpapers_ru_computer_49238_1920x1200.jpg"/>
          <p:cNvPicPr/>
          <p:nvPr/>
        </p:nvPicPr>
        <p:blipFill>
          <a:blip r:embed="rId2" cstate="print"/>
          <a:srcRect/>
          <a:stretch>
            <a:fillRect/>
          </a:stretch>
        </p:blipFill>
        <p:spPr bwMode="auto">
          <a:xfrm>
            <a:off x="0" y="0"/>
            <a:ext cx="9143999" cy="6857999"/>
          </a:xfrm>
          <a:prstGeom prst="rect">
            <a:avLst/>
          </a:prstGeom>
          <a:noFill/>
          <a:ln w="9525">
            <a:noFill/>
            <a:miter lim="800000"/>
            <a:headEnd/>
            <a:tailEnd/>
          </a:ln>
        </p:spPr>
      </p:pic>
      <p:sp>
        <p:nvSpPr>
          <p:cNvPr id="2" name="Заголовок 1"/>
          <p:cNvSpPr>
            <a:spLocks noGrp="1"/>
          </p:cNvSpPr>
          <p:nvPr>
            <p:ph type="title"/>
          </p:nvPr>
        </p:nvSpPr>
        <p:spPr/>
        <p:txBody>
          <a:bodyPr/>
          <a:lstStyle/>
          <a:p>
            <a:pPr algn="ctr"/>
            <a:r>
              <a:rPr lang="ru-RU" dirty="0" smtClean="0">
                <a:ln>
                  <a:solidFill>
                    <a:srgbClr val="FFFF00"/>
                  </a:solidFill>
                </a:ln>
              </a:rPr>
              <a:t>Цели и задачи работы</a:t>
            </a:r>
            <a:endParaRPr lang="ru-RU" dirty="0">
              <a:ln>
                <a:solidFill>
                  <a:srgbClr val="FFFF00"/>
                </a:solidFill>
              </a:ln>
            </a:endParaRPr>
          </a:p>
        </p:txBody>
      </p:sp>
      <p:sp>
        <p:nvSpPr>
          <p:cNvPr id="3" name="Содержимое 2"/>
          <p:cNvSpPr>
            <a:spLocks noGrp="1"/>
          </p:cNvSpPr>
          <p:nvPr>
            <p:ph idx="1"/>
          </p:nvPr>
        </p:nvSpPr>
        <p:spPr>
          <a:xfrm>
            <a:off x="251520" y="1340768"/>
            <a:ext cx="8686800" cy="4525963"/>
          </a:xfrm>
        </p:spPr>
        <p:txBody>
          <a:bodyPr/>
          <a:lstStyle/>
          <a:p>
            <a:pPr lvl="0"/>
            <a:r>
              <a:rPr lang="ru-RU" b="1" i="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Узнать , что такое производная</a:t>
            </a:r>
            <a:endParaRPr lang="ru-RU"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a:p>
            <a:pPr lvl="0"/>
            <a:r>
              <a:rPr lang="ru-RU" b="1" i="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Изучить экономический смысл углового коэффициента</a:t>
            </a:r>
            <a:endParaRPr lang="ru-RU"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a:p>
            <a:pPr lvl="0"/>
            <a:r>
              <a:rPr lang="ru-RU" b="1" i="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Увидеть приложение скорости в экономической теории</a:t>
            </a:r>
            <a:endParaRPr lang="ru-RU"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a:p>
            <a:pPr lvl="0"/>
            <a:r>
              <a:rPr lang="ru-RU" b="1" i="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Прорешать</a:t>
            </a:r>
            <a:r>
              <a:rPr lang="ru-RU" b="1" i="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задачи с помощью </a:t>
            </a:r>
            <a:r>
              <a:rPr lang="ru-RU" b="1" i="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производной.</a:t>
            </a:r>
            <a:endParaRPr lang="ru-RU"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4" name="Номер слайда 3"/>
          <p:cNvSpPr>
            <a:spLocks noGrp="1"/>
          </p:cNvSpPr>
          <p:nvPr>
            <p:ph type="sldNum" sz="quarter" idx="12"/>
          </p:nvPr>
        </p:nvSpPr>
        <p:spPr/>
        <p:txBody>
          <a:bodyPr/>
          <a:lstStyle/>
          <a:p>
            <a:fld id="{DFCDE64D-D63D-4B75-AC2C-5F369BC0602D}" type="slidenum">
              <a:rPr lang="ru-RU" smtClean="0"/>
              <a:pPr/>
              <a:t>2</a:t>
            </a:fld>
            <a:endParaRPr lang="ru-RU" dirty="0"/>
          </a:p>
        </p:txBody>
      </p:sp>
      <p:pic>
        <p:nvPicPr>
          <p:cNvPr id="8" name="Рисунок 7" descr="http://im0-tub-ru.yandex.net/i?id=40876195-64-72&amp;n=21"/>
          <p:cNvPicPr/>
          <p:nvPr/>
        </p:nvPicPr>
        <p:blipFill>
          <a:blip r:embed="rId3" cstate="print"/>
          <a:srcRect/>
          <a:stretch>
            <a:fillRect/>
          </a:stretch>
        </p:blipFill>
        <p:spPr bwMode="auto">
          <a:xfrm rot="941523">
            <a:off x="6808430" y="4269331"/>
            <a:ext cx="1912067" cy="1945998"/>
          </a:xfrm>
          <a:prstGeom prst="rect">
            <a:avLst/>
          </a:prstGeom>
          <a:noFill/>
          <a:ln w="9525">
            <a:noFill/>
            <a:miter lim="800000"/>
            <a:headEnd/>
            <a:tailEnd/>
          </a:ln>
        </p:spPr>
      </p:pic>
      <p:pic>
        <p:nvPicPr>
          <p:cNvPr id="9" name="Рисунок 8" descr="http://im5-tub-ru.yandex.net/i?id=144029754-06-72&amp;n=21"/>
          <p:cNvPicPr/>
          <p:nvPr/>
        </p:nvPicPr>
        <p:blipFill>
          <a:blip r:embed="rId4" cstate="print"/>
          <a:srcRect/>
          <a:stretch>
            <a:fillRect/>
          </a:stretch>
        </p:blipFill>
        <p:spPr bwMode="auto">
          <a:xfrm>
            <a:off x="7308304" y="836712"/>
            <a:ext cx="1619672" cy="1008112"/>
          </a:xfrm>
          <a:prstGeom prst="rect">
            <a:avLst/>
          </a:prstGeom>
          <a:noFill/>
          <a:ln w="9525">
            <a:noFill/>
            <a:miter lim="800000"/>
            <a:headEnd/>
            <a:tailEnd/>
          </a:ln>
        </p:spPr>
      </p:pic>
      <p:pic>
        <p:nvPicPr>
          <p:cNvPr id="10" name="Рисунок 9" descr="http://im7-tub-ru.yandex.net/i?id=239063222-33-72&amp;n=21"/>
          <p:cNvPicPr/>
          <p:nvPr/>
        </p:nvPicPr>
        <p:blipFill>
          <a:blip r:embed="rId5" cstate="print"/>
          <a:srcRect/>
          <a:stretch>
            <a:fillRect/>
          </a:stretch>
        </p:blipFill>
        <p:spPr bwMode="auto">
          <a:xfrm>
            <a:off x="1403648" y="5229200"/>
            <a:ext cx="2085975" cy="142875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http://cs521611.vk.me/u196507978/doc/672b8c26bad1/hq-wallpapers_ru_computer_49238_1920x1200.jpg"/>
          <p:cNvPicPr/>
          <p:nvPr/>
        </p:nvPicPr>
        <p:blipFill>
          <a:blip r:embed="rId2" cstate="print"/>
          <a:srcRect/>
          <a:stretch>
            <a:fillRect/>
          </a:stretch>
        </p:blipFill>
        <p:spPr bwMode="auto">
          <a:xfrm>
            <a:off x="1" y="0"/>
            <a:ext cx="9143999" cy="6857999"/>
          </a:xfrm>
          <a:prstGeom prst="rect">
            <a:avLst/>
          </a:prstGeom>
          <a:noFill/>
          <a:ln w="9525">
            <a:noFill/>
            <a:miter lim="800000"/>
            <a:headEnd/>
            <a:tailEnd/>
          </a:ln>
        </p:spPr>
      </p:pic>
      <p:sp>
        <p:nvSpPr>
          <p:cNvPr id="2" name="Заголовок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Производная и ее связь с экономикой</a:t>
            </a:r>
            <a:endParaRPr lang="ru-RU"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179512" y="1340768"/>
            <a:ext cx="8686800" cy="4525963"/>
          </a:xfrm>
        </p:spPr>
        <p:txBody>
          <a:bodyPr>
            <a:normAutofit/>
          </a:bodyPr>
          <a:lstStyle/>
          <a:p>
            <a:r>
              <a:rPr lang="ru-RU" sz="2100"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Производной </a:t>
            </a:r>
            <a:r>
              <a:rPr lang="ru-RU" sz="2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от функции </a:t>
            </a:r>
            <a:r>
              <a:rPr lang="ru-RU" sz="2100"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у = </a:t>
            </a:r>
            <a:r>
              <a:rPr lang="ru-RU" sz="2100"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a:t>
            </a:r>
            <a:r>
              <a:rPr lang="ru-RU" sz="2100"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r>
              <a:rPr lang="ru-RU" sz="2100"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x</a:t>
            </a:r>
            <a:r>
              <a:rPr lang="ru-RU" sz="2100"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r>
              <a:rPr lang="ru-RU" sz="2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в точке </a:t>
            </a:r>
            <a:r>
              <a:rPr lang="ru-RU" sz="2100"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х</a:t>
            </a:r>
            <a:r>
              <a:rPr lang="ru-RU" sz="2100" b="1" i="1" baseline="-250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0</a:t>
            </a:r>
            <a:r>
              <a:rPr lang="ru-RU" sz="2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называется предел отношения приращения функции к приращению аргумента , когда приращение аргумента стремится к нулю (</a:t>
            </a:r>
            <a:r>
              <a:rPr lang="ru-RU" sz="2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a:t>
            </a:r>
            <a:r>
              <a:rPr lang="ru-RU" sz="2100"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x</a:t>
            </a:r>
            <a:r>
              <a:rPr lang="ru-RU" sz="2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r>
              <a:rPr lang="ru-RU" sz="2100"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0</a:t>
            </a:r>
            <a:r>
              <a:rPr lang="ru-RU" sz="2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p>
          <a:p>
            <a:pPr>
              <a:buNone/>
            </a:pPr>
            <a:endParaRPr lang="ru-RU" sz="2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r>
              <a:rPr lang="ru-RU"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Экономика – основа жизни</a:t>
            </a:r>
            <a:r>
              <a:rPr lang="en-US"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r>
              <a:rPr lang="ru-RU"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а в  ней важное место </a:t>
            </a:r>
          </a:p>
          <a:p>
            <a:pPr>
              <a:buNone/>
            </a:pPr>
            <a:r>
              <a:rPr lang="ru-RU"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занимает дифференциальное исчисление- аппарат для </a:t>
            </a:r>
          </a:p>
          <a:p>
            <a:pPr>
              <a:buNone/>
            </a:pPr>
            <a:r>
              <a:rPr lang="ru-RU"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экономического анализа. Базовая задача экономического</a:t>
            </a:r>
          </a:p>
          <a:p>
            <a:pPr>
              <a:buNone/>
            </a:pPr>
            <a:r>
              <a:rPr lang="ru-RU"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анализа- изучение связей экономических величин в </a:t>
            </a:r>
          </a:p>
          <a:p>
            <a:pPr>
              <a:buNone/>
            </a:pPr>
            <a:r>
              <a:rPr lang="ru-RU"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виде  функций. </a:t>
            </a:r>
          </a:p>
          <a:p>
            <a:pPr>
              <a:buNone/>
            </a:pPr>
            <a:endParaRPr lang="ru-RU" sz="2000" dirty="0" smtClean="0"/>
          </a:p>
          <a:p>
            <a:pPr>
              <a:buNone/>
            </a:pPr>
            <a:endParaRPr lang="ru-RU" sz="2100" dirty="0" smtClean="0"/>
          </a:p>
        </p:txBody>
      </p:sp>
      <p:pic>
        <p:nvPicPr>
          <p:cNvPr id="4" name="Рисунок 3" descr="http://im4-tub-ru.yandex.net/i?id=45704305-61-72&amp;n=21"/>
          <p:cNvPicPr/>
          <p:nvPr/>
        </p:nvPicPr>
        <p:blipFill>
          <a:blip r:embed="rId3" cstate="print"/>
          <a:srcRect/>
          <a:stretch>
            <a:fillRect/>
          </a:stretch>
        </p:blipFill>
        <p:spPr bwMode="auto">
          <a:xfrm rot="191543">
            <a:off x="6996854" y="2333799"/>
            <a:ext cx="2096641" cy="1872208"/>
          </a:xfrm>
          <a:prstGeom prst="rect">
            <a:avLst/>
          </a:prstGeom>
          <a:noFill/>
          <a:ln w="9525">
            <a:noFill/>
            <a:miter lim="800000"/>
            <a:headEnd/>
            <a:tailEnd/>
          </a:ln>
        </p:spPr>
      </p:pic>
      <p:pic>
        <p:nvPicPr>
          <p:cNvPr id="7" name="Рисунок 6" descr="http://im0-tub-ru.yandex.net/i?id=84565291-64-72&amp;n=21"/>
          <p:cNvPicPr/>
          <p:nvPr/>
        </p:nvPicPr>
        <p:blipFill>
          <a:blip r:embed="rId4" cstate="print"/>
          <a:srcRect/>
          <a:stretch>
            <a:fillRect/>
          </a:stretch>
        </p:blipFill>
        <p:spPr bwMode="auto">
          <a:xfrm rot="21281017">
            <a:off x="468411" y="4811661"/>
            <a:ext cx="2518545" cy="1689980"/>
          </a:xfrm>
          <a:prstGeom prst="rect">
            <a:avLst/>
          </a:prstGeom>
          <a:noFill/>
          <a:ln w="9525">
            <a:noFill/>
            <a:miter lim="800000"/>
            <a:headEnd/>
            <a:tailEnd/>
          </a:ln>
        </p:spPr>
      </p:pic>
      <p:pic>
        <p:nvPicPr>
          <p:cNvPr id="8" name="Рисунок 7" descr="http://im5-tub-ru.yandex.net/i?id=137134901-26-72&amp;n=21"/>
          <p:cNvPicPr/>
          <p:nvPr/>
        </p:nvPicPr>
        <p:blipFill>
          <a:blip r:embed="rId5" cstate="print"/>
          <a:srcRect/>
          <a:stretch>
            <a:fillRect/>
          </a:stretch>
        </p:blipFill>
        <p:spPr bwMode="auto">
          <a:xfrm rot="560507">
            <a:off x="4784778" y="4604565"/>
            <a:ext cx="2219737" cy="1915792"/>
          </a:xfrm>
          <a:prstGeom prst="rect">
            <a:avLst/>
          </a:prstGeom>
          <a:noFill/>
          <a:ln w="9525">
            <a:noFill/>
            <a:miter lim="800000"/>
            <a:headEnd/>
            <a:tailEnd/>
          </a:ln>
        </p:spPr>
      </p:pic>
      <p:sp>
        <p:nvSpPr>
          <p:cNvPr id="9" name="Номер слайда 8"/>
          <p:cNvSpPr>
            <a:spLocks noGrp="1"/>
          </p:cNvSpPr>
          <p:nvPr>
            <p:ph type="sldNum" sz="quarter" idx="12"/>
          </p:nvPr>
        </p:nvSpPr>
        <p:spPr/>
        <p:txBody>
          <a:bodyPr/>
          <a:lstStyle/>
          <a:p>
            <a:fld id="{DFCDE64D-D63D-4B75-AC2C-5F369BC0602D}" type="slidenum">
              <a:rPr lang="ru-RU" smtClean="0"/>
              <a:pPr/>
              <a:t>3</a:t>
            </a:fld>
            <a:endParaRPr lang="ru-RU"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nodeType="clickEffect">
                                  <p:stCondLst>
                                    <p:cond delay="0"/>
                                  </p:stCondLst>
                                  <p:childTnLst>
                                    <p:animClr clrSpc="rgb">
                                      <p:cBhvr override="childStyle">
                                        <p:cTn id="6" dur="1900" fill="hold">
                                          <p:stCondLst>
                                            <p:cond delay="100"/>
                                          </p:stCondLst>
                                        </p:cTn>
                                        <p:tgtEl>
                                          <p:spTgt spid="4"/>
                                        </p:tgtEl>
                                        <p:attrNameLst>
                                          <p:attrName>style.color</p:attrName>
                                        </p:attrNameLst>
                                      </p:cBhvr>
                                      <p:to>
                                        <a:schemeClr val="accent2"/>
                                      </p:to>
                                    </p:animClr>
                                    <p:animClr clrSpc="rgb">
                                      <p:cBhvr>
                                        <p:cTn id="7" dur="1900" fill="hold">
                                          <p:stCondLst>
                                            <p:cond delay="100"/>
                                          </p:stCondLst>
                                        </p:cTn>
                                        <p:tgtEl>
                                          <p:spTgt spid="4"/>
                                        </p:tgtEl>
                                        <p:attrNameLst>
                                          <p:attrName>fillColor</p:attrName>
                                        </p:attrNameLst>
                                      </p:cBhvr>
                                      <p:to>
                                        <a:schemeClr val="accent2"/>
                                      </p:to>
                                    </p:animClr>
                                    <p:set>
                                      <p:cBhvr>
                                        <p:cTn id="8" dur="1900" fill="hold">
                                          <p:stCondLst>
                                            <p:cond delay="100"/>
                                          </p:stCondLst>
                                        </p:cTn>
                                        <p:tgtEl>
                                          <p:spTgt spid="4"/>
                                        </p:tgtEl>
                                        <p:attrNameLst>
                                          <p:attrName>fill.type</p:attrName>
                                        </p:attrNameLst>
                                      </p:cBhvr>
                                      <p:to>
                                        <p:strVal val="solid"/>
                                      </p:to>
                                    </p:set>
                                    <p:set>
                                      <p:cBhvr>
                                        <p:cTn id="9" dur="1900" fill="hold">
                                          <p:stCondLst>
                                            <p:cond delay="100"/>
                                          </p:stCondLst>
                                        </p:cTn>
                                        <p:tgtEl>
                                          <p:spTgt spid="4"/>
                                        </p:tgtEl>
                                        <p:attrNameLst>
                                          <p:attrName>fill.on</p:attrName>
                                        </p:attrNameLst>
                                      </p:cBhvr>
                                      <p:to>
                                        <p:strVal val="true"/>
                                      </p:to>
                                    </p:set>
                                    <p:animScale>
                                      <p:cBhvr>
                                        <p:cTn id="10" dur="200" fill="hold">
                                          <p:stCondLst>
                                            <p:cond delay="0"/>
                                          </p:stCondLst>
                                        </p:cTn>
                                        <p:tgtEl>
                                          <p:spTgt spid="4"/>
                                        </p:tgtEl>
                                      </p:cBhvr>
                                      <p:from x="100000" y="100000"/>
                                      <p:to x="100000" y="5000"/>
                                    </p:animScale>
                                    <p:animScale>
                                      <p:cBhvr>
                                        <p:cTn id="11" dur="200" fill="hold">
                                          <p:stCondLst>
                                            <p:cond delay="200"/>
                                          </p:stCondLst>
                                        </p:cTn>
                                        <p:tgtEl>
                                          <p:spTgt spid="4"/>
                                        </p:tgtEl>
                                      </p:cBhvr>
                                      <p:from x="100000" y="5000"/>
                                      <p:to x="120000" y="150000"/>
                                    </p:animScale>
                                    <p:animScale>
                                      <p:cBhvr>
                                        <p:cTn id="12" dur="600" fill="hold">
                                          <p:stCondLst>
                                            <p:cond delay="1400"/>
                                          </p:stCondLst>
                                        </p:cTn>
                                        <p:tgtEl>
                                          <p:spTgt spid="4"/>
                                        </p:tgtEl>
                                      </p:cBhvr>
                                      <p:to x="120000" y="150000"/>
                                    </p:animScale>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strVal val="#ppt_w*2.5"/>
                                          </p:val>
                                        </p:tav>
                                        <p:tav tm="100000">
                                          <p:val>
                                            <p:strVal val="#ppt_w"/>
                                          </p:val>
                                        </p:tav>
                                      </p:tavLst>
                                    </p:anim>
                                    <p:anim calcmode="lin" valueType="num">
                                      <p:cBhvr>
                                        <p:cTn id="24" dur="500" fill="hold"/>
                                        <p:tgtEl>
                                          <p:spTgt spid="7"/>
                                        </p:tgtEl>
                                        <p:attrNameLst>
                                          <p:attrName>ppt_h</p:attrName>
                                        </p:attrNameLst>
                                      </p:cBhvr>
                                      <p:tavLst>
                                        <p:tav tm="0">
                                          <p:val>
                                            <p:strVal val="#ppt_h*0.01"/>
                                          </p:val>
                                        </p:tav>
                                        <p:tav tm="100000">
                                          <p:val>
                                            <p:strVal val="#ppt_h"/>
                                          </p:val>
                                        </p:tav>
                                      </p:tavLst>
                                    </p:anim>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h+1"/>
                                          </p:val>
                                        </p:tav>
                                        <p:tav tm="100000">
                                          <p:val>
                                            <p:strVal val="#ppt_y"/>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blinds(horizontal)">
                                      <p:cBhvr>
                                        <p:cTn id="32" dur="500"/>
                                        <p:tgtEl>
                                          <p:spTgt spid="3">
                                            <p:txEl>
                                              <p:pRg st="0" end="0"/>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linds(horizontal)">
                                      <p:cBhvr>
                                        <p:cTn id="35" dur="500"/>
                                        <p:tgtEl>
                                          <p:spTgt spid="3">
                                            <p:txEl>
                                              <p:pRg st="2" end="2"/>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blinds(horizontal)">
                                      <p:cBhvr>
                                        <p:cTn id="38" dur="500"/>
                                        <p:tgtEl>
                                          <p:spTgt spid="3">
                                            <p:txEl>
                                              <p:pRg st="3" end="3"/>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blinds(horizontal)">
                                      <p:cBhvr>
                                        <p:cTn id="41" dur="500"/>
                                        <p:tgtEl>
                                          <p:spTgt spid="3">
                                            <p:txEl>
                                              <p:pRg st="4" end="4"/>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blinds(horizontal)">
                                      <p:cBhvr>
                                        <p:cTn id="44" dur="500"/>
                                        <p:tgtEl>
                                          <p:spTgt spid="3">
                                            <p:txEl>
                                              <p:pRg st="5" end="5"/>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blinds(horizontal)">
                                      <p:cBhvr>
                                        <p:cTn id="4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cs521611.vk.me/u196507978/doc/672b8c26bad1/hq-wallpapers_ru_computer_49238_1920x1200.jpg"/>
          <p:cNvPicPr/>
          <p:nvPr/>
        </p:nvPicPr>
        <p:blipFill>
          <a:blip r:embed="rId2" cstate="print"/>
          <a:srcRect/>
          <a:stretch>
            <a:fillRect/>
          </a:stretch>
        </p:blipFill>
        <p:spPr bwMode="auto">
          <a:xfrm>
            <a:off x="0" y="0"/>
            <a:ext cx="9143999" cy="6857999"/>
          </a:xfrm>
          <a:prstGeom prst="rect">
            <a:avLst/>
          </a:prstGeom>
          <a:noFill/>
          <a:ln w="9525">
            <a:noFill/>
            <a:miter lim="800000"/>
            <a:headEnd/>
            <a:tailEnd/>
          </a:ln>
        </p:spPr>
      </p:pic>
      <p:sp>
        <p:nvSpPr>
          <p:cNvPr id="2" name="Заголовок 1"/>
          <p:cNvSpPr>
            <a:spLocks noGrp="1"/>
          </p:cNvSpPr>
          <p:nvPr>
            <p:ph type="title"/>
          </p:nvPr>
        </p:nvSpPr>
        <p:spPr>
          <a:xfrm>
            <a:off x="-468560" y="404664"/>
            <a:ext cx="8686800" cy="8382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000" b="1" dirty="0" smtClean="0">
                <a:ln w="0">
                  <a:solidFill>
                    <a:srgbClr val="92D05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Производная решает  важные вопросы</a:t>
            </a:r>
            <a:r>
              <a:rPr lang="ru-RU" sz="30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ru-RU" sz="30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Содержимое 2"/>
          <p:cNvSpPr>
            <a:spLocks noGrp="1"/>
          </p:cNvSpPr>
          <p:nvPr>
            <p:ph idx="1"/>
          </p:nvPr>
        </p:nvSpPr>
        <p:spPr>
          <a:xfrm>
            <a:off x="179512" y="1412776"/>
            <a:ext cx="8686800" cy="4525963"/>
          </a:xfrm>
        </p:spPr>
        <p:txBody>
          <a:bodyPr>
            <a:normAutofit/>
          </a:bodyPr>
          <a:lstStyle/>
          <a:p>
            <a:r>
              <a:rPr lang="ru-RU" sz="2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 каком направлении изменится доход государства при увеличении налогов или при введении таможенных пошлин?</a:t>
            </a:r>
          </a:p>
          <a:p>
            <a:r>
              <a:rPr lang="ru-RU" sz="2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Увеличится или уменьшится выручка фирмы при повышении цены на ее продукцию?</a:t>
            </a:r>
          </a:p>
          <a:p>
            <a:pPr>
              <a:buNone/>
            </a:pPr>
            <a:r>
              <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Для решения этих вопросов нужно построить функции связи входящих переменных </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которые затем изучаются методами дифференциального исчисления.</a:t>
            </a:r>
          </a:p>
          <a:p>
            <a:pPr>
              <a:buNone/>
            </a:pPr>
            <a:r>
              <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Также с помощью экстремума функции( производной) в экономике можно найти наивысшую производительность труда</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максимальную прибыль </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максимальный выпуск и минимальные издержки.</a:t>
            </a:r>
          </a:p>
          <a:p>
            <a:pPr>
              <a:buNone/>
            </a:pPr>
            <a:r>
              <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Поэтому </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производная важна для экономики</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и мы рассмотрим основные аспекты.</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Рисунок 3" descr="http://im5-tub-ru.yandex.net/i?id=413582915-01-72&amp;n=21"/>
          <p:cNvPicPr/>
          <p:nvPr/>
        </p:nvPicPr>
        <p:blipFill>
          <a:blip r:embed="rId3" cstate="print"/>
          <a:srcRect/>
          <a:stretch>
            <a:fillRect/>
          </a:stretch>
        </p:blipFill>
        <p:spPr bwMode="auto">
          <a:xfrm>
            <a:off x="6588224" y="5157192"/>
            <a:ext cx="1531218" cy="1481094"/>
          </a:xfrm>
          <a:prstGeom prst="rect">
            <a:avLst/>
          </a:prstGeom>
          <a:noFill/>
          <a:ln w="9525">
            <a:noFill/>
            <a:miter lim="800000"/>
            <a:headEnd/>
            <a:tailEnd/>
          </a:ln>
        </p:spPr>
      </p:pic>
      <p:pic>
        <p:nvPicPr>
          <p:cNvPr id="5" name="Рисунок 4" descr="http://im0-tub-ru.yandex.net/i?id=558549582-70-72&amp;n=21"/>
          <p:cNvPicPr/>
          <p:nvPr/>
        </p:nvPicPr>
        <p:blipFill>
          <a:blip r:embed="rId4" cstate="print"/>
          <a:srcRect/>
          <a:stretch>
            <a:fillRect/>
          </a:stretch>
        </p:blipFill>
        <p:spPr bwMode="auto">
          <a:xfrm>
            <a:off x="7724775" y="116632"/>
            <a:ext cx="1419225" cy="1428750"/>
          </a:xfrm>
          <a:prstGeom prst="rect">
            <a:avLst/>
          </a:prstGeom>
          <a:noFill/>
          <a:ln w="9525">
            <a:noFill/>
            <a:miter lim="800000"/>
            <a:headEnd/>
            <a:tailEnd/>
          </a:ln>
        </p:spPr>
      </p:pic>
      <p:pic>
        <p:nvPicPr>
          <p:cNvPr id="6" name="Рисунок 5" descr="http://im5-tub-ru.yandex.net/i?id=183423469-07-72&amp;n=21"/>
          <p:cNvPicPr/>
          <p:nvPr/>
        </p:nvPicPr>
        <p:blipFill>
          <a:blip r:embed="rId5" cstate="print"/>
          <a:srcRect/>
          <a:stretch>
            <a:fillRect/>
          </a:stretch>
        </p:blipFill>
        <p:spPr bwMode="auto">
          <a:xfrm>
            <a:off x="1835696" y="5229200"/>
            <a:ext cx="2448272" cy="1428750"/>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DFCDE64D-D63D-4B75-AC2C-5F369BC0602D}" type="slidenum">
              <a:rPr lang="ru-RU" smtClean="0"/>
              <a:pPr/>
              <a:t>4</a:t>
            </a:fld>
            <a:endParaRPr lang="ru-RU"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cs521611.vk.me/u196507978/doc/672b8c26bad1/hq-wallpapers_ru_computer_49238_1920x1200.jpg"/>
          <p:cNvPicPr/>
          <p:nvPr/>
        </p:nvPicPr>
        <p:blipFill>
          <a:blip r:embed="rId2" cstate="print"/>
          <a:srcRect/>
          <a:stretch>
            <a:fillRect/>
          </a:stretch>
        </p:blipFill>
        <p:spPr bwMode="auto">
          <a:xfrm>
            <a:off x="0" y="0"/>
            <a:ext cx="9143999" cy="6857999"/>
          </a:xfrm>
          <a:prstGeom prst="rect">
            <a:avLst/>
          </a:prstGeom>
          <a:noFill/>
          <a:ln w="9525">
            <a:noFill/>
            <a:miter lim="800000"/>
            <a:headEnd/>
            <a:tailEnd/>
          </a:ln>
        </p:spPr>
      </p:pic>
      <p:sp>
        <p:nvSpPr>
          <p:cNvPr id="2" name="Заголовок 1"/>
          <p:cNvSpPr>
            <a:spLocks noGrp="1"/>
          </p:cNvSpPr>
          <p:nvPr>
            <p:ph type="title"/>
          </p:nvPr>
        </p:nvSpPr>
        <p:spPr>
          <a:xfrm>
            <a:off x="0" y="332656"/>
            <a:ext cx="8686800" cy="838200"/>
          </a:xfrm>
        </p:spPr>
        <p:txBody>
          <a:bodyPr>
            <a:normAutofit/>
          </a:bodyPr>
          <a:lstStyle/>
          <a:p>
            <a:r>
              <a:rPr lang="ru-RU" sz="3000" b="1" cap="none" dirty="0" smtClean="0">
                <a:ln w="24500" cmpd="dbl">
                  <a:solidFill>
                    <a:srgbClr val="7030A0"/>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Экономическое приложение производной</a:t>
            </a:r>
            <a:endParaRPr lang="ru-RU" sz="3000" b="1" cap="none" dirty="0">
              <a:ln w="24500" cmpd="dbl">
                <a:solidFill>
                  <a:srgbClr val="7030A0"/>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Содержимое 2"/>
          <p:cNvSpPr>
            <a:spLocks noGrp="1"/>
          </p:cNvSpPr>
          <p:nvPr>
            <p:ph idx="1"/>
          </p:nvPr>
        </p:nvSpPr>
        <p:spPr>
          <a:xfrm>
            <a:off x="0" y="1412776"/>
            <a:ext cx="8686800" cy="4525963"/>
          </a:xfrm>
        </p:spPr>
        <p:txBody>
          <a:bodyPr>
            <a:normAutofit/>
          </a:bodyPr>
          <a:lstStyle/>
          <a:p>
            <a:r>
              <a:rPr lang="ru-RU"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В экономической теории  используется понятие «маржинальный», то есть «предельный». Введение понятия в XIX веке позволило создать новый инструмент описания экономических явлений </a:t>
            </a:r>
            <a:r>
              <a:rPr lang="en-US"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a:t>
            </a:r>
            <a:r>
              <a:rPr lang="ru-RU"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посредством которого стало возможно решать научные  проблемы. Экономическая теория Смита имела дело со средними величинами: средняя цена, средняя производительность труда . Но сложился иной подход. Существенные закономерности можно обнаружить и  в области предельных величин. Предельные величины характеризуют не состояние </a:t>
            </a:r>
            <a:r>
              <a:rPr lang="en-US"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a:t>
            </a:r>
            <a:r>
              <a:rPr lang="ru-RU"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 а изменение экономического объекта. Следовательно </a:t>
            </a:r>
            <a:r>
              <a:rPr lang="en-US"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a:t>
            </a:r>
            <a:r>
              <a:rPr lang="ru-RU"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 производная выступает как интенсивность изменения экономического объекта.</a:t>
            </a:r>
            <a:endParaRPr lang="ru-RU" sz="2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4" name="Рисунок 3" descr="http://im8-tub-ru.yandex.net/i?id=363564202-50-72&amp;n=21"/>
          <p:cNvPicPr/>
          <p:nvPr/>
        </p:nvPicPr>
        <p:blipFill>
          <a:blip r:embed="rId3" cstate="print"/>
          <a:srcRect/>
          <a:stretch>
            <a:fillRect/>
          </a:stretch>
        </p:blipFill>
        <p:spPr bwMode="auto">
          <a:xfrm rot="190554">
            <a:off x="4903797" y="4860702"/>
            <a:ext cx="2339752" cy="1644774"/>
          </a:xfrm>
          <a:prstGeom prst="rect">
            <a:avLst/>
          </a:prstGeom>
          <a:noFill/>
          <a:ln w="9525">
            <a:noFill/>
            <a:miter lim="800000"/>
            <a:headEnd/>
            <a:tailEnd/>
          </a:ln>
        </p:spPr>
      </p:pic>
      <p:pic>
        <p:nvPicPr>
          <p:cNvPr id="5" name="Рисунок 4" descr="http://im7-tub-ru.yandex.net/i?id=372226308-48-72&amp;n=21"/>
          <p:cNvPicPr/>
          <p:nvPr/>
        </p:nvPicPr>
        <p:blipFill>
          <a:blip r:embed="rId4" cstate="print"/>
          <a:srcRect/>
          <a:stretch>
            <a:fillRect/>
          </a:stretch>
        </p:blipFill>
        <p:spPr bwMode="auto">
          <a:xfrm rot="21141731">
            <a:off x="278275" y="4731747"/>
            <a:ext cx="2376264" cy="1644774"/>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DFCDE64D-D63D-4B75-AC2C-5F369BC0602D}" type="slidenum">
              <a:rPr lang="ru-RU" smtClean="0"/>
              <a:pPr/>
              <a:t>5</a:t>
            </a:fld>
            <a:endParaRPr lang="ru-RU" dirty="0"/>
          </a:p>
        </p:txBody>
      </p:sp>
      <p:pic>
        <p:nvPicPr>
          <p:cNvPr id="9" name="Рисунок 8" descr="http://im4-tub-ru.yandex.net/i?id=395023484-17-72&amp;n=21"/>
          <p:cNvPicPr/>
          <p:nvPr/>
        </p:nvPicPr>
        <p:blipFill>
          <a:blip r:embed="rId5" cstate="print"/>
          <a:srcRect/>
          <a:stretch>
            <a:fillRect/>
          </a:stretch>
        </p:blipFill>
        <p:spPr bwMode="auto">
          <a:xfrm>
            <a:off x="6660232" y="4365104"/>
            <a:ext cx="1905000" cy="1428750"/>
          </a:xfrm>
          <a:prstGeom prst="rect">
            <a:avLst/>
          </a:prstGeom>
          <a:noFill/>
          <a:ln w="9525">
            <a:noFill/>
            <a:miter lim="800000"/>
            <a:headEnd/>
            <a:tailEnd/>
          </a:ln>
        </p:spPr>
      </p:pic>
      <p:pic>
        <p:nvPicPr>
          <p:cNvPr id="10" name="Рисунок 9" descr="http://im3-tub-ru.yandex.net/i?id=299000908-24-72&amp;n=21"/>
          <p:cNvPicPr/>
          <p:nvPr/>
        </p:nvPicPr>
        <p:blipFill>
          <a:blip r:embed="rId6" cstate="print"/>
          <a:srcRect/>
          <a:stretch>
            <a:fillRect/>
          </a:stretch>
        </p:blipFill>
        <p:spPr bwMode="auto">
          <a:xfrm>
            <a:off x="7380312" y="260648"/>
            <a:ext cx="1588393" cy="108012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8" presetClass="entr" presetSubtype="0" accel="10000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strVal val="#ppt_w*2.5"/>
                                          </p:val>
                                        </p:tav>
                                        <p:tav tm="100000">
                                          <p:val>
                                            <p:strVal val="#ppt_w"/>
                                          </p:val>
                                        </p:tav>
                                      </p:tavLst>
                                    </p:anim>
                                    <p:anim calcmode="lin" valueType="num">
                                      <p:cBhvr>
                                        <p:cTn id="25" dur="500" fill="hold"/>
                                        <p:tgtEl>
                                          <p:spTgt spid="5"/>
                                        </p:tgtEl>
                                        <p:attrNameLst>
                                          <p:attrName>ppt_h</p:attrName>
                                        </p:attrNameLst>
                                      </p:cBhvr>
                                      <p:tavLst>
                                        <p:tav tm="0">
                                          <p:val>
                                            <p:strVal val="#ppt_h*0.01"/>
                                          </p:val>
                                        </p:tav>
                                        <p:tav tm="100000">
                                          <p:val>
                                            <p:strVal val="#ppt_h"/>
                                          </p:val>
                                        </p:tav>
                                      </p:tavLst>
                                    </p:anim>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h+1"/>
                                          </p:val>
                                        </p:tav>
                                        <p:tav tm="100000">
                                          <p:val>
                                            <p:strVal val="#ppt_y"/>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F:\Tetrad23.pn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971600" y="1124744"/>
            <a:ext cx="8424936" cy="5472608"/>
          </a:xfrm>
        </p:spPr>
        <p:txBody>
          <a:bodyPr>
            <a:normAutofit/>
          </a:bodyPr>
          <a:lstStyle/>
          <a:p>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Рассмотрим </a:t>
            </a:r>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ситуацию: пусть </a:t>
            </a:r>
            <a:r>
              <a:rPr lang="ru-RU" sz="2000" b="1" i="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y</a:t>
            </a:r>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 издержки производства, а </a:t>
            </a:r>
            <a:r>
              <a:rPr lang="ru-RU" sz="2000" b="1" i="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х</a:t>
            </a:r>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 количество продукции, тогда </a:t>
            </a:r>
            <a:r>
              <a:rPr lang="ru-RU" sz="2000" b="1" i="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x1</a:t>
            </a:r>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a:t>
            </a:r>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прирост продукции, а </a:t>
            </a:r>
            <a:r>
              <a:rPr lang="ru-RU" sz="2000" b="1" i="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y1</a:t>
            </a:r>
            <a:r>
              <a:rPr lang="ru-RU" sz="2000" b="1" i="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a:t>
            </a:r>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приращение издержек производства. </a:t>
            </a:r>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a:t>
            </a:r>
          </a:p>
          <a:p>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В этом случае производная выражает предельные издержки производства и характеризует приближенно дополнительные затраты на производство дополнительной единицы продукции</a:t>
            </a:r>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a:t>
            </a:r>
          </a:p>
          <a:p>
            <a:endPar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a:p>
            <a:pPr>
              <a:buNone/>
            </a:pPr>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a:t>
            </a:r>
            <a:endPar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a:p>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Где</a:t>
            </a:r>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a:t>
            </a:r>
          </a:p>
          <a:p>
            <a:pPr>
              <a:buNone/>
            </a:pPr>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MC </a:t>
            </a:r>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предельные издержки (</a:t>
            </a:r>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marginal</a:t>
            </a:r>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a:t>
            </a:r>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costs</a:t>
            </a:r>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a:t>
            </a:r>
          </a:p>
          <a:p>
            <a:pPr>
              <a:buNone/>
            </a:pPr>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TC </a:t>
            </a:r>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общие издержки (</a:t>
            </a:r>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total</a:t>
            </a:r>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a:t>
            </a:r>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costs</a:t>
            </a:r>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a:t>
            </a:r>
          </a:p>
          <a:p>
            <a:pPr>
              <a:buNone/>
            </a:pPr>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a:t>
            </a:r>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Q </a:t>
            </a:r>
            <a:r>
              <a:rPr lang="ru-RU"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количество.</a:t>
            </a:r>
          </a:p>
          <a:p>
            <a:pPr>
              <a:buNone/>
            </a:pPr>
            <a:endParaRPr lang="ru-RU" sz="2000" dirty="0" smtClean="0"/>
          </a:p>
        </p:txBody>
      </p:sp>
      <p:sp>
        <p:nvSpPr>
          <p:cNvPr id="7" name="Номер слайда 6"/>
          <p:cNvSpPr>
            <a:spLocks noGrp="1"/>
          </p:cNvSpPr>
          <p:nvPr>
            <p:ph type="sldNum" sz="quarter" idx="12"/>
          </p:nvPr>
        </p:nvSpPr>
        <p:spPr/>
        <p:txBody>
          <a:bodyPr/>
          <a:lstStyle/>
          <a:p>
            <a:fld id="{DFCDE64D-D63D-4B75-AC2C-5F369BC0602D}" type="slidenum">
              <a:rPr lang="ru-RU" smtClean="0"/>
              <a:pPr/>
              <a:t>6</a:t>
            </a:fld>
            <a:endParaRPr lang="ru-RU" dirty="0"/>
          </a:p>
        </p:txBody>
      </p:sp>
      <p:sp>
        <p:nvSpPr>
          <p:cNvPr id="11" name="TextBox 10"/>
          <p:cNvSpPr txBox="1"/>
          <p:nvPr/>
        </p:nvSpPr>
        <p:spPr>
          <a:xfrm>
            <a:off x="3059832" y="332656"/>
            <a:ext cx="4096378" cy="630942"/>
          </a:xfrm>
          <a:prstGeom prst="rect">
            <a:avLst/>
          </a:prstGeom>
          <a:noFill/>
        </p:spPr>
        <p:txBody>
          <a:bodyPr wrap="none" rtlCol="0">
            <a:spAutoFit/>
          </a:bodyPr>
          <a:lstStyle/>
          <a:p>
            <a:r>
              <a:rPr lang="ru-RU" sz="35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Решение задач. №1</a:t>
            </a:r>
            <a:endParaRPr lang="ru-RU" sz="35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12" name="Рисунок 11" descr="http://im4-tub-ru.yandex.net/i?id=503023130-26-72&amp;n=21"/>
          <p:cNvPicPr/>
          <p:nvPr/>
        </p:nvPicPr>
        <p:blipFill>
          <a:blip r:embed="rId3" cstate="print"/>
          <a:srcRect/>
          <a:stretch>
            <a:fillRect/>
          </a:stretch>
        </p:blipFill>
        <p:spPr bwMode="auto">
          <a:xfrm>
            <a:off x="4283968" y="3212976"/>
            <a:ext cx="2713484" cy="1296144"/>
          </a:xfrm>
          <a:prstGeom prst="rect">
            <a:avLst/>
          </a:prstGeom>
          <a:noFill/>
          <a:ln w="9525">
            <a:noFill/>
            <a:miter lim="800000"/>
            <a:headEnd/>
            <a:tailEnd/>
          </a:ln>
        </p:spPr>
      </p:pic>
      <p:pic>
        <p:nvPicPr>
          <p:cNvPr id="13" name="Рисунок 12" descr="http://im7-tub-ru.yandex.net/i?id=573058928-56-72&amp;n=21"/>
          <p:cNvPicPr/>
          <p:nvPr/>
        </p:nvPicPr>
        <p:blipFill>
          <a:blip r:embed="rId4" cstate="print"/>
          <a:srcRect/>
          <a:stretch>
            <a:fillRect/>
          </a:stretch>
        </p:blipFill>
        <p:spPr bwMode="auto">
          <a:xfrm>
            <a:off x="6588224" y="5157192"/>
            <a:ext cx="2352675" cy="1428750"/>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from="(-#ppt_w/2)" to="(#ppt_x)" calcmode="lin" valueType="num">
                                      <p:cBhvr>
                                        <p:cTn id="16" dur="600" fill="hold">
                                          <p:stCondLst>
                                            <p:cond delay="0"/>
                                          </p:stCondLst>
                                        </p:cTn>
                                        <p:tgtEl>
                                          <p:spTgt spid="12"/>
                                        </p:tgtEl>
                                        <p:attrNameLst>
                                          <p:attrName>ppt_x</p:attrName>
                                        </p:attrNameLst>
                                      </p:cBhvr>
                                    </p:anim>
                                    <p:anim from="0" to="-1.0" calcmode="lin" valueType="num">
                                      <p:cBhvr>
                                        <p:cTn id="17" dur="200" decel="50000" autoRev="1" fill="hold">
                                          <p:stCondLst>
                                            <p:cond delay="600"/>
                                          </p:stCondLst>
                                        </p:cTn>
                                        <p:tgtEl>
                                          <p:spTgt spid="12"/>
                                        </p:tgtEl>
                                        <p:attrNameLst>
                                          <p:attrName>xshear</p:attrName>
                                        </p:attrNameLst>
                                      </p:cBhvr>
                                    </p:anim>
                                    <p:animScale>
                                      <p:cBhvr>
                                        <p:cTn id="18" dur="200" decel="100000" autoRev="1" fill="hold">
                                          <p:stCondLst>
                                            <p:cond delay="600"/>
                                          </p:stCondLst>
                                        </p:cTn>
                                        <p:tgtEl>
                                          <p:spTgt spid="12"/>
                                        </p:tgtEl>
                                      </p:cBhvr>
                                      <p:from x="100000" y="100000"/>
                                      <p:to x="80000" y="100000"/>
                                    </p:animScale>
                                    <p:anim by="(#ppt_h/3+#ppt_w*0.1)" calcmode="lin" valueType="num">
                                      <p:cBhvr additive="sum">
                                        <p:cTn id="19" dur="200" decel="100000" autoRev="1" fill="hold">
                                          <p:stCondLst>
                                            <p:cond delay="600"/>
                                          </p:stCondLst>
                                        </p:cTn>
                                        <p:tgtEl>
                                          <p:spTgt spid="12"/>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58" presetClass="entr" presetSubtype="0" accel="10000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strVal val="#ppt_w*2.5"/>
                                          </p:val>
                                        </p:tav>
                                        <p:tav tm="100000">
                                          <p:val>
                                            <p:strVal val="#ppt_w"/>
                                          </p:val>
                                        </p:tav>
                                      </p:tavLst>
                                    </p:anim>
                                    <p:anim calcmode="lin" valueType="num">
                                      <p:cBhvr>
                                        <p:cTn id="25" dur="500" fill="hold"/>
                                        <p:tgtEl>
                                          <p:spTgt spid="13"/>
                                        </p:tgtEl>
                                        <p:attrNameLst>
                                          <p:attrName>ppt_h</p:attrName>
                                        </p:attrNameLst>
                                      </p:cBhvr>
                                      <p:tavLst>
                                        <p:tav tm="0">
                                          <p:val>
                                            <p:strVal val="#ppt_h*0.01"/>
                                          </p:val>
                                        </p:tav>
                                        <p:tav tm="100000">
                                          <p:val>
                                            <p:strVal val="#ppt_h"/>
                                          </p:val>
                                        </p:tav>
                                      </p:tavLst>
                                    </p:anim>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h+1"/>
                                          </p:val>
                                        </p:tav>
                                        <p:tav tm="100000">
                                          <p:val>
                                            <p:strVal val="#ppt_y"/>
                                          </p:val>
                                        </p:tav>
                                      </p:tavLst>
                                    </p:anim>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F:\Tetrad23.pn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1403648" y="260648"/>
            <a:ext cx="8686800" cy="838200"/>
          </a:xfrm>
        </p:spPr>
        <p:txBody>
          <a:bodyPr/>
          <a:lstStyle/>
          <a:p>
            <a:r>
              <a:rPr lang="ru-RU" b="1" cap="none" spc="200" dirty="0" smtClean="0">
                <a:ln w="29210">
                  <a:solidFill>
                    <a:srgbClr val="FF0000"/>
                  </a:solidFill>
                </a:ln>
                <a:solidFill>
                  <a:schemeClr val="accent3">
                    <a:satMod val="200000"/>
                    <a:alpha val="50000"/>
                  </a:schemeClr>
                </a:solidFill>
                <a:effectLst>
                  <a:innerShdw blurRad="50800" dist="50800" dir="8100000">
                    <a:srgbClr val="7D7D7D">
                      <a:alpha val="73000"/>
                    </a:srgbClr>
                  </a:innerShdw>
                </a:effectLst>
              </a:rPr>
              <a:t> № 2. </a:t>
            </a:r>
            <a:r>
              <a:rPr lang="ru-RU" sz="3480" b="1" cap="none" spc="200" dirty="0" smtClean="0">
                <a:ln w="29210">
                  <a:solidFill>
                    <a:srgbClr val="FF0000"/>
                  </a:solidFill>
                </a:ln>
                <a:solidFill>
                  <a:schemeClr val="accent3">
                    <a:satMod val="200000"/>
                    <a:alpha val="50000"/>
                  </a:schemeClr>
                </a:solidFill>
                <a:effectLst>
                  <a:innerShdw blurRad="50800" dist="50800" dir="8100000">
                    <a:srgbClr val="7D7D7D">
                      <a:alpha val="73000"/>
                    </a:srgbClr>
                  </a:innerShdw>
                </a:effectLst>
              </a:rPr>
              <a:t>Производительность </a:t>
            </a:r>
            <a:r>
              <a:rPr lang="ru-RU" sz="3480" b="1" cap="none" spc="200" dirty="0" smtClean="0">
                <a:ln w="29210">
                  <a:solidFill>
                    <a:srgbClr val="FF0000"/>
                  </a:solidFill>
                </a:ln>
                <a:solidFill>
                  <a:schemeClr val="accent3">
                    <a:satMod val="200000"/>
                    <a:alpha val="50000"/>
                  </a:schemeClr>
                </a:solidFill>
                <a:effectLst>
                  <a:innerShdw blurRad="50800" dist="50800" dir="8100000">
                    <a:srgbClr val="7D7D7D">
                      <a:alpha val="73000"/>
                    </a:srgbClr>
                  </a:innerShdw>
                </a:effectLst>
              </a:rPr>
              <a:t>труда</a:t>
            </a:r>
            <a:endParaRPr lang="ru-RU" sz="3480" b="1" cap="none" spc="200" dirty="0">
              <a:ln w="29210">
                <a:solidFill>
                  <a:srgbClr val="FF0000"/>
                </a:solidFill>
              </a:ln>
              <a:solidFill>
                <a:schemeClr val="accent3">
                  <a:satMod val="200000"/>
                  <a:alpha val="50000"/>
                </a:schemeClr>
              </a:solidFill>
              <a:effectLst>
                <a:innerShdw blurRad="50800" dist="50800" dir="8100000">
                  <a:srgbClr val="7D7D7D">
                    <a:alpha val="73000"/>
                  </a:srgbClr>
                </a:innerShdw>
              </a:effectLst>
            </a:endParaRPr>
          </a:p>
        </p:txBody>
      </p:sp>
      <p:sp>
        <p:nvSpPr>
          <p:cNvPr id="3" name="Содержимое 2"/>
          <p:cNvSpPr>
            <a:spLocks noGrp="1"/>
          </p:cNvSpPr>
          <p:nvPr>
            <p:ph idx="1"/>
          </p:nvPr>
        </p:nvSpPr>
        <p:spPr>
          <a:xfrm>
            <a:off x="1187624" y="1124744"/>
            <a:ext cx="7956376" cy="4886003"/>
          </a:xfrm>
        </p:spPr>
        <p:txBody>
          <a:bodyPr>
            <a:normAutofit lnSpcReduction="10000"/>
          </a:bodyPr>
          <a:lstStyle/>
          <a:p>
            <a:pPr>
              <a:buFont typeface="Wingdings" pitchFamily="2" charset="2"/>
              <a:buChar char="Ø"/>
            </a:pPr>
            <a:r>
              <a:rPr lang="ru-RU" sz="2100" dirty="0" smtClean="0"/>
              <a:t>Через </a:t>
            </a:r>
            <a:r>
              <a:rPr lang="ru-RU" sz="2100" dirty="0" smtClean="0"/>
              <a:t>производную можно определить и производительность труда:</a:t>
            </a:r>
          </a:p>
          <a:p>
            <a:r>
              <a:rPr lang="ru-RU" sz="2200" dirty="0" smtClean="0"/>
              <a:t>Пусть </a:t>
            </a:r>
            <a:r>
              <a:rPr lang="ru-RU" sz="2200" dirty="0" smtClean="0">
                <a:hlinkClick r:id="rId3"/>
              </a:rPr>
              <a:t>функция</a:t>
            </a:r>
            <a:r>
              <a:rPr lang="ru-RU" sz="2200" dirty="0" smtClean="0"/>
              <a:t> </a:t>
            </a:r>
            <a:r>
              <a:rPr lang="ru-RU" sz="2200" dirty="0" smtClean="0"/>
              <a:t>u</a:t>
            </a:r>
            <a:r>
              <a:rPr lang="ru-RU" sz="2200" dirty="0" smtClean="0"/>
              <a:t> = </a:t>
            </a:r>
            <a:r>
              <a:rPr lang="ru-RU" sz="2200" dirty="0" smtClean="0"/>
              <a:t>u</a:t>
            </a:r>
            <a:r>
              <a:rPr lang="ru-RU" sz="2200" dirty="0" smtClean="0"/>
              <a:t>(</a:t>
            </a:r>
            <a:r>
              <a:rPr lang="ru-RU" sz="2200" dirty="0" smtClean="0"/>
              <a:t>t</a:t>
            </a:r>
            <a:r>
              <a:rPr lang="ru-RU" sz="2200" dirty="0" smtClean="0"/>
              <a:t>) выражает количество произведенной продукции </a:t>
            </a:r>
            <a:r>
              <a:rPr lang="ru-RU" sz="2200" dirty="0" smtClean="0"/>
              <a:t>u</a:t>
            </a:r>
            <a:r>
              <a:rPr lang="ru-RU" sz="2200" dirty="0" smtClean="0"/>
              <a:t> за время </a:t>
            </a:r>
            <a:r>
              <a:rPr lang="ru-RU" sz="2200" dirty="0" smtClean="0"/>
              <a:t>t</a:t>
            </a:r>
            <a:r>
              <a:rPr lang="ru-RU" sz="2200" dirty="0" smtClean="0"/>
              <a:t>. Необходимо найти производительность труда в момент </a:t>
            </a:r>
            <a:r>
              <a:rPr lang="ru-RU" sz="2200" dirty="0" smtClean="0"/>
              <a:t>tο</a:t>
            </a:r>
            <a:r>
              <a:rPr lang="ru-RU" sz="2200" dirty="0" smtClean="0"/>
              <a:t>.</a:t>
            </a:r>
          </a:p>
          <a:p>
            <a:pPr>
              <a:buNone/>
            </a:pPr>
            <a:r>
              <a:rPr lang="ru-RU" sz="2200" dirty="0" smtClean="0"/>
              <a:t>За период времени от </a:t>
            </a:r>
            <a:r>
              <a:rPr lang="ru-RU" sz="2200" dirty="0" smtClean="0"/>
              <a:t>tο </a:t>
            </a:r>
            <a:r>
              <a:rPr lang="ru-RU" sz="2200" dirty="0" smtClean="0"/>
              <a:t>до </a:t>
            </a:r>
            <a:r>
              <a:rPr lang="ru-RU" sz="2200" dirty="0" smtClean="0"/>
              <a:t>tο </a:t>
            </a:r>
            <a:r>
              <a:rPr lang="ru-RU" sz="2200" dirty="0" smtClean="0"/>
              <a:t>+ </a:t>
            </a:r>
            <a:r>
              <a:rPr lang="ru-RU" sz="2200" dirty="0" smtClean="0"/>
              <a:t>Δt </a:t>
            </a:r>
            <a:r>
              <a:rPr lang="ru-RU" sz="2200" dirty="0" smtClean="0"/>
              <a:t>количество произведенной продукции изменится от значения </a:t>
            </a:r>
            <a:r>
              <a:rPr lang="ru-RU" sz="2200" dirty="0" smtClean="0"/>
              <a:t>uο </a:t>
            </a:r>
            <a:r>
              <a:rPr lang="ru-RU" sz="2200" dirty="0" smtClean="0"/>
              <a:t>= </a:t>
            </a:r>
            <a:r>
              <a:rPr lang="ru-RU" sz="2200" dirty="0" smtClean="0"/>
              <a:t>u</a:t>
            </a:r>
            <a:r>
              <a:rPr lang="ru-RU" sz="2200" dirty="0" smtClean="0"/>
              <a:t>(</a:t>
            </a:r>
            <a:r>
              <a:rPr lang="ru-RU" sz="2200" dirty="0" smtClean="0"/>
              <a:t>tο</a:t>
            </a:r>
            <a:r>
              <a:rPr lang="ru-RU" sz="2200" dirty="0" smtClean="0"/>
              <a:t>) до значения </a:t>
            </a:r>
            <a:r>
              <a:rPr lang="ru-RU" sz="2200" dirty="0" smtClean="0"/>
              <a:t>uο </a:t>
            </a:r>
            <a:r>
              <a:rPr lang="ru-RU" sz="2200" dirty="0" smtClean="0"/>
              <a:t>+ </a:t>
            </a:r>
            <a:r>
              <a:rPr lang="ru-RU" sz="2200" dirty="0" smtClean="0"/>
              <a:t>Δu </a:t>
            </a:r>
            <a:r>
              <a:rPr lang="ru-RU" sz="2200" dirty="0" smtClean="0"/>
              <a:t>= </a:t>
            </a:r>
            <a:r>
              <a:rPr lang="ru-RU" sz="2200" dirty="0" smtClean="0"/>
              <a:t>u</a:t>
            </a:r>
            <a:r>
              <a:rPr lang="ru-RU" sz="2200" dirty="0" smtClean="0"/>
              <a:t>(</a:t>
            </a:r>
            <a:r>
              <a:rPr lang="ru-RU" sz="2200" dirty="0" smtClean="0"/>
              <a:t>tο </a:t>
            </a:r>
            <a:r>
              <a:rPr lang="ru-RU" sz="2200" dirty="0" smtClean="0"/>
              <a:t>+ </a:t>
            </a:r>
            <a:r>
              <a:rPr lang="ru-RU" sz="2200" dirty="0" smtClean="0"/>
              <a:t>Δt</a:t>
            </a:r>
            <a:r>
              <a:rPr lang="ru-RU" sz="2200" dirty="0" smtClean="0"/>
              <a:t>). Тогда</a:t>
            </a:r>
          </a:p>
          <a:p>
            <a:pPr>
              <a:buNone/>
            </a:pPr>
            <a:r>
              <a:rPr lang="ru-RU" sz="2200" dirty="0" smtClean="0"/>
              <a:t>средняя производительность труда за этот период времени </a:t>
            </a:r>
            <a:r>
              <a:rPr lang="ru-RU" sz="2200" dirty="0" smtClean="0"/>
              <a:t>Zср</a:t>
            </a:r>
            <a:r>
              <a:rPr lang="ru-RU" sz="2200" dirty="0" smtClean="0"/>
              <a:t> = </a:t>
            </a:r>
            <a:r>
              <a:rPr lang="ru-RU" sz="2200" dirty="0" smtClean="0"/>
              <a:t>Δu</a:t>
            </a:r>
            <a:r>
              <a:rPr lang="ru-RU" sz="2200" dirty="0" smtClean="0"/>
              <a:t> :</a:t>
            </a:r>
            <a:r>
              <a:rPr lang="ru-RU" sz="2200" dirty="0" smtClean="0"/>
              <a:t>Δt</a:t>
            </a:r>
            <a:r>
              <a:rPr lang="ru-RU" sz="2200" dirty="0" smtClean="0"/>
              <a:t>. Очевидно, что производительность труда в момент </a:t>
            </a:r>
            <a:r>
              <a:rPr lang="ru-RU" sz="2200" dirty="0" smtClean="0"/>
              <a:t>tο </a:t>
            </a:r>
            <a:r>
              <a:rPr lang="ru-RU" sz="2200" dirty="0" smtClean="0"/>
              <a:t>можно определить как предельное значение средней производительности за период времени от </a:t>
            </a:r>
            <a:r>
              <a:rPr lang="ru-RU" sz="2200" dirty="0" smtClean="0"/>
              <a:t>tο </a:t>
            </a:r>
            <a:r>
              <a:rPr lang="ru-RU" sz="2200" dirty="0" smtClean="0"/>
              <a:t>до </a:t>
            </a:r>
            <a:r>
              <a:rPr lang="ru-RU" sz="2200" dirty="0" smtClean="0"/>
              <a:t>tο </a:t>
            </a:r>
            <a:r>
              <a:rPr lang="ru-RU" sz="2200" dirty="0" smtClean="0"/>
              <a:t>+ </a:t>
            </a:r>
            <a:r>
              <a:rPr lang="ru-RU" sz="2200" dirty="0" smtClean="0"/>
              <a:t>Δt </a:t>
            </a:r>
            <a:r>
              <a:rPr lang="ru-RU" sz="2200" dirty="0" smtClean="0"/>
              <a:t>при </a:t>
            </a:r>
            <a:r>
              <a:rPr lang="ru-RU" sz="2200" dirty="0" smtClean="0"/>
              <a:t>Δt </a:t>
            </a:r>
            <a:r>
              <a:rPr lang="ru-RU" sz="2200" dirty="0" smtClean="0"/>
              <a:t>→ 0, т.е.</a:t>
            </a:r>
          </a:p>
          <a:p>
            <a:pPr>
              <a:buNone/>
            </a:pPr>
            <a:r>
              <a:rPr lang="ru-RU" sz="2200" dirty="0" smtClean="0"/>
              <a:t>z</a:t>
            </a:r>
            <a:r>
              <a:rPr lang="ru-RU" sz="2200" dirty="0" smtClean="0"/>
              <a:t> = </a:t>
            </a:r>
            <a:r>
              <a:rPr lang="ru-RU" sz="2200" dirty="0" smtClean="0"/>
              <a:t>lim</a:t>
            </a:r>
            <a:r>
              <a:rPr lang="ru-RU" sz="2200" dirty="0" smtClean="0"/>
              <a:t> </a:t>
            </a:r>
            <a:r>
              <a:rPr lang="ru-RU" sz="2200" dirty="0" smtClean="0"/>
              <a:t>Zср</a:t>
            </a:r>
            <a:r>
              <a:rPr lang="ru-RU" sz="2200" dirty="0" smtClean="0"/>
              <a:t> = </a:t>
            </a:r>
            <a:r>
              <a:rPr lang="ru-RU" sz="2200" dirty="0" smtClean="0"/>
              <a:t>lim</a:t>
            </a:r>
            <a:r>
              <a:rPr lang="ru-RU" sz="2200" dirty="0" smtClean="0"/>
              <a:t> </a:t>
            </a:r>
            <a:r>
              <a:rPr lang="ru-RU" sz="2200" dirty="0" smtClean="0"/>
              <a:t>Δu/Δt </a:t>
            </a:r>
            <a:r>
              <a:rPr lang="ru-RU" sz="2200" dirty="0" smtClean="0"/>
              <a:t>= </a:t>
            </a:r>
            <a:r>
              <a:rPr lang="ru-RU" sz="2200" dirty="0" smtClean="0"/>
              <a:t>u</a:t>
            </a:r>
            <a:r>
              <a:rPr lang="ru-RU" sz="2200" dirty="0" smtClean="0"/>
              <a:t>'(</a:t>
            </a:r>
            <a:r>
              <a:rPr lang="ru-RU" sz="2200" dirty="0" smtClean="0"/>
              <a:t>t</a:t>
            </a:r>
            <a:r>
              <a:rPr lang="ru-RU" sz="2200" dirty="0" smtClean="0"/>
              <a:t>) при </a:t>
            </a:r>
            <a:r>
              <a:rPr lang="ru-RU" sz="2200" dirty="0" smtClean="0"/>
              <a:t>Δt</a:t>
            </a:r>
            <a:r>
              <a:rPr lang="ru-RU" sz="2200" dirty="0" smtClean="0"/>
              <a:t>→0</a:t>
            </a:r>
          </a:p>
          <a:p>
            <a:pPr>
              <a:buNone/>
            </a:pPr>
            <a:endParaRPr lang="ru-RU" sz="2100" dirty="0"/>
          </a:p>
        </p:txBody>
      </p:sp>
      <p:sp>
        <p:nvSpPr>
          <p:cNvPr id="4" name="Номер слайда 3"/>
          <p:cNvSpPr>
            <a:spLocks noGrp="1"/>
          </p:cNvSpPr>
          <p:nvPr>
            <p:ph type="sldNum" sz="quarter" idx="12"/>
          </p:nvPr>
        </p:nvSpPr>
        <p:spPr/>
        <p:txBody>
          <a:bodyPr/>
          <a:lstStyle/>
          <a:p>
            <a:fld id="{DFCDE64D-D63D-4B75-AC2C-5F369BC0602D}" type="slidenum">
              <a:rPr lang="ru-RU" smtClean="0"/>
              <a:pPr/>
              <a:t>7</a:t>
            </a:fld>
            <a:endParaRPr lang="ru-RU" dirty="0"/>
          </a:p>
        </p:txBody>
      </p:sp>
      <p:pic>
        <p:nvPicPr>
          <p:cNvPr id="8" name="Рисунок 7" descr="http://im2-tub-ru.yandex.net/i?id=113906670-06-72&amp;n=21"/>
          <p:cNvPicPr/>
          <p:nvPr/>
        </p:nvPicPr>
        <p:blipFill>
          <a:blip r:embed="rId4" cstate="print"/>
          <a:srcRect/>
          <a:stretch>
            <a:fillRect/>
          </a:stretch>
        </p:blipFill>
        <p:spPr bwMode="auto">
          <a:xfrm rot="397288">
            <a:off x="6516216" y="5157192"/>
            <a:ext cx="2376264" cy="1440160"/>
          </a:xfrm>
          <a:prstGeom prst="rect">
            <a:avLst/>
          </a:prstGeom>
          <a:noFill/>
          <a:ln w="9525">
            <a:noFill/>
            <a:miter lim="800000"/>
            <a:headEnd/>
            <a:tailEnd/>
          </a:ln>
        </p:spPr>
      </p:pic>
      <p:pic>
        <p:nvPicPr>
          <p:cNvPr id="10" name="Рисунок 9" descr="http://im4-tub-ru.yandex.net/i?id=308977422-06-72&amp;n=21"/>
          <p:cNvPicPr/>
          <p:nvPr/>
        </p:nvPicPr>
        <p:blipFill>
          <a:blip r:embed="rId5" cstate="print"/>
          <a:srcRect/>
          <a:stretch>
            <a:fillRect/>
          </a:stretch>
        </p:blipFill>
        <p:spPr bwMode="auto">
          <a:xfrm>
            <a:off x="2051720" y="5877272"/>
            <a:ext cx="2520280" cy="980728"/>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9"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0" fill="hold"/>
                                        <p:tgtEl>
                                          <p:spTgt spid="8"/>
                                        </p:tgtEl>
                                        <p:attrNameLst>
                                          <p:attrName>ppt_w</p:attrName>
                                        </p:attrNameLst>
                                      </p:cBhvr>
                                      <p:tavLst>
                                        <p:tav tm="0" fmla="#ppt_w*sin(2.5*pi*$)">
                                          <p:val>
                                            <p:fltVal val="0"/>
                                          </p:val>
                                        </p:tav>
                                        <p:tav tm="100000">
                                          <p:val>
                                            <p:fltVal val="1"/>
                                          </p:val>
                                        </p:tav>
                                      </p:tavLst>
                                    </p:anim>
                                    <p:anim calcmode="lin" valueType="num">
                                      <p:cBhvr>
                                        <p:cTn id="17" dur="5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8"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5000" fill="hold"/>
                                        <p:tgtEl>
                                          <p:spTgt spid="10"/>
                                        </p:tgtEl>
                                        <p:attrNameLst>
                                          <p:attrName>ppt_x</p:attrName>
                                        </p:attrNameLst>
                                      </p:cBhvr>
                                      <p:tavLst>
                                        <p:tav tm="0">
                                          <p:val>
                                            <p:strVal val="#ppt_x"/>
                                          </p:val>
                                        </p:tav>
                                        <p:tav tm="100000">
                                          <p:val>
                                            <p:strVal val="#ppt_x"/>
                                          </p:val>
                                        </p:tav>
                                      </p:tavLst>
                                    </p:anim>
                                    <p:anim calcmode="lin" valueType="num">
                                      <p:cBhvr>
                                        <p:cTn id="23" dur="15000" fill="hold"/>
                                        <p:tgtEl>
                                          <p:spTgt spid="10"/>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F:\Tetrad23.pn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1547664" y="260648"/>
            <a:ext cx="7740352" cy="838200"/>
          </a:xfrm>
        </p:spPr>
        <p:txBody>
          <a:bodyPr>
            <a:normAutofit/>
          </a:bodyPr>
          <a:lstStyle/>
          <a:p>
            <a:r>
              <a:rPr lang="ru-RU" sz="3180"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Задача  </a:t>
            </a:r>
            <a:r>
              <a:rPr lang="ru-RU" sz="3180"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по экономической </a:t>
            </a:r>
            <a:r>
              <a:rPr lang="ru-RU" sz="3180"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теории.</a:t>
            </a:r>
            <a:endParaRPr lang="ru-RU" sz="318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Содержимое 2"/>
          <p:cNvSpPr>
            <a:spLocks noGrp="1"/>
          </p:cNvSpPr>
          <p:nvPr>
            <p:ph idx="1"/>
          </p:nvPr>
        </p:nvSpPr>
        <p:spPr>
          <a:xfrm>
            <a:off x="1187624" y="1340768"/>
            <a:ext cx="7380312" cy="4968552"/>
          </a:xfrm>
        </p:spPr>
        <p:txBody>
          <a:bodyPr>
            <a:normAutofit fontScale="92500" lnSpcReduction="20000"/>
          </a:bodyPr>
          <a:lstStyle/>
          <a:p>
            <a:pPr lvl="0"/>
            <a:r>
              <a:rPr lang="ru-RU" sz="2200" dirty="0" smtClean="0">
                <a:ln>
                  <a:solidFill>
                    <a:schemeClr val="bg2">
                      <a:lumMod val="10000"/>
                    </a:schemeClr>
                  </a:solidFill>
                </a:ln>
              </a:rPr>
              <a:t>Предприятие производит Х единиц некоторой однородной продукции в месяц. Установлено, что зависимость финансовых накопления предприятия от объема выпуска выражается формулой </a:t>
            </a:r>
            <a:r>
              <a:rPr lang="ru-RU" sz="2200" dirty="0" err="1" smtClean="0">
                <a:ln>
                  <a:solidFill>
                    <a:schemeClr val="bg2">
                      <a:lumMod val="10000"/>
                    </a:schemeClr>
                  </a:solidFill>
                </a:ln>
              </a:rPr>
              <a:t>f</a:t>
            </a:r>
            <a:r>
              <a:rPr lang="ru-RU" sz="2200" dirty="0" smtClean="0">
                <a:ln>
                  <a:solidFill>
                    <a:schemeClr val="bg2">
                      <a:lumMod val="10000"/>
                    </a:schemeClr>
                  </a:solidFill>
                </a:ln>
              </a:rPr>
              <a:t>(</a:t>
            </a:r>
            <a:r>
              <a:rPr lang="ru-RU" sz="2200" dirty="0" err="1" smtClean="0">
                <a:ln>
                  <a:solidFill>
                    <a:schemeClr val="bg2">
                      <a:lumMod val="10000"/>
                    </a:schemeClr>
                  </a:solidFill>
                </a:ln>
              </a:rPr>
              <a:t>x</a:t>
            </a:r>
            <a:r>
              <a:rPr lang="ru-RU" sz="2200" dirty="0" smtClean="0">
                <a:ln>
                  <a:solidFill>
                    <a:schemeClr val="bg2">
                      <a:lumMod val="10000"/>
                    </a:schemeClr>
                  </a:solidFill>
                </a:ln>
              </a:rPr>
              <a:t>)=-0,02x^3+600x -1000. Исследовать потенциал предприятия. </a:t>
            </a:r>
            <a:endParaRPr lang="ru-RU" sz="2200" dirty="0" smtClean="0">
              <a:ln>
                <a:solidFill>
                  <a:schemeClr val="bg2">
                    <a:lumMod val="10000"/>
                  </a:schemeClr>
                </a:solidFill>
              </a:ln>
            </a:endParaRPr>
          </a:p>
          <a:p>
            <a:pPr lvl="0"/>
            <a:endParaRPr lang="ru-RU" sz="2200" dirty="0" smtClean="0">
              <a:ln>
                <a:solidFill>
                  <a:schemeClr val="bg2">
                    <a:lumMod val="10000"/>
                  </a:schemeClr>
                </a:solidFill>
              </a:ln>
            </a:endParaRPr>
          </a:p>
          <a:p>
            <a:r>
              <a:rPr lang="ru-RU" sz="2200" dirty="0" smtClean="0">
                <a:ln>
                  <a:solidFill>
                    <a:schemeClr val="bg2">
                      <a:lumMod val="10000"/>
                    </a:schemeClr>
                  </a:solidFill>
                </a:ln>
              </a:rPr>
              <a:t>Функция исследуется с помощью производной. Получаем, что при Х=100 функция достигает максимума. </a:t>
            </a:r>
            <a:endParaRPr lang="ru-RU" sz="2200" dirty="0" smtClean="0">
              <a:ln>
                <a:solidFill>
                  <a:schemeClr val="bg2">
                    <a:lumMod val="10000"/>
                  </a:schemeClr>
                </a:solidFill>
              </a:ln>
            </a:endParaRPr>
          </a:p>
          <a:p>
            <a:endParaRPr lang="ru-RU" sz="2200" dirty="0" smtClean="0">
              <a:ln>
                <a:solidFill>
                  <a:schemeClr val="bg2">
                    <a:lumMod val="10000"/>
                  </a:schemeClr>
                </a:solidFill>
              </a:ln>
            </a:endParaRPr>
          </a:p>
          <a:p>
            <a:r>
              <a:rPr lang="ru-RU" sz="2200" i="1" dirty="0" smtClean="0">
                <a:ln>
                  <a:solidFill>
                    <a:schemeClr val="bg2">
                      <a:lumMod val="10000"/>
                    </a:schemeClr>
                  </a:solidFill>
                </a:ln>
              </a:rPr>
              <a:t>Вывод</a:t>
            </a:r>
            <a:r>
              <a:rPr lang="ru-RU" sz="2200" dirty="0" smtClean="0">
                <a:ln>
                  <a:solidFill>
                    <a:schemeClr val="bg2">
                      <a:lumMod val="10000"/>
                    </a:schemeClr>
                  </a:solidFill>
                </a:ln>
              </a:rPr>
              <a:t>: финансовые накопления предприятия растут с увеличением объема производства до 100 единиц, при </a:t>
            </a:r>
            <a:r>
              <a:rPr lang="ru-RU" sz="2200" dirty="0" err="1" smtClean="0">
                <a:ln>
                  <a:solidFill>
                    <a:schemeClr val="bg2">
                      <a:lumMod val="10000"/>
                    </a:schemeClr>
                  </a:solidFill>
                </a:ln>
              </a:rPr>
              <a:t>х</a:t>
            </a:r>
            <a:r>
              <a:rPr lang="ru-RU" sz="2200" dirty="0" smtClean="0">
                <a:ln>
                  <a:solidFill>
                    <a:schemeClr val="bg2">
                      <a:lumMod val="10000"/>
                    </a:schemeClr>
                  </a:solidFill>
                </a:ln>
              </a:rPr>
              <a:t> =100 они достигают максимума и объем накопления равен 39000 денежных единиц. Дальнейший рост производства приводит к сокращению финансовых накоплений. </a:t>
            </a:r>
            <a:endParaRPr lang="ru-RU" sz="2200" dirty="0" smtClean="0">
              <a:ln>
                <a:solidFill>
                  <a:schemeClr val="bg2">
                    <a:lumMod val="10000"/>
                  </a:schemeClr>
                </a:solidFill>
              </a:ln>
            </a:endParaRPr>
          </a:p>
          <a:p>
            <a:endParaRPr lang="ru-RU" sz="2200" dirty="0" smtClean="0">
              <a:ln>
                <a:solidFill>
                  <a:schemeClr val="bg2">
                    <a:lumMod val="10000"/>
                  </a:schemeClr>
                </a:solidFill>
              </a:ln>
            </a:endParaRPr>
          </a:p>
          <a:p>
            <a:r>
              <a:rPr lang="ru-RU" sz="2200" dirty="0" smtClean="0">
                <a:ln>
                  <a:solidFill>
                    <a:schemeClr val="bg2">
                      <a:lumMod val="10000"/>
                    </a:schemeClr>
                  </a:solidFill>
                </a:ln>
              </a:rPr>
              <a:t>Таким образом , задачи ,решаемые с помощью производной, широко используются в производстве. </a:t>
            </a:r>
          </a:p>
          <a:p>
            <a:endParaRPr lang="ru-RU" sz="2100" dirty="0"/>
          </a:p>
        </p:txBody>
      </p:sp>
      <p:sp>
        <p:nvSpPr>
          <p:cNvPr id="7" name="Номер слайда 6"/>
          <p:cNvSpPr>
            <a:spLocks noGrp="1"/>
          </p:cNvSpPr>
          <p:nvPr>
            <p:ph type="sldNum" sz="quarter" idx="12"/>
          </p:nvPr>
        </p:nvSpPr>
        <p:spPr/>
        <p:txBody>
          <a:bodyPr/>
          <a:lstStyle/>
          <a:p>
            <a:fld id="{DFCDE64D-D63D-4B75-AC2C-5F369BC0602D}" type="slidenum">
              <a:rPr lang="ru-RU" smtClean="0"/>
              <a:pPr/>
              <a:t>8</a:t>
            </a:fld>
            <a:endParaRPr lang="ru-RU"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Scale>
                                      <p:cBhvr>
                                        <p:cTn id="15"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xEl>
                                              <p:pRg st="0" end="0"/>
                                            </p:txEl>
                                          </p:spTgt>
                                        </p:tgtEl>
                                        <p:attrNameLst>
                                          <p:attrName>ppt_x</p:attrName>
                                          <p:attrName>ppt_y</p:attrName>
                                        </p:attrNameLst>
                                      </p:cBhvr>
                                    </p:animMotion>
                                    <p:animEffect transition="in" filter="fade">
                                      <p:cBhvr>
                                        <p:cTn id="17" dur="1000"/>
                                        <p:tgtEl>
                                          <p:spTgt spid="3">
                                            <p:txEl>
                                              <p:pRg st="0" end="0"/>
                                            </p:txEl>
                                          </p:spTgt>
                                        </p:tgtEl>
                                      </p:cBhvr>
                                    </p:animEffect>
                                  </p:childTnLst>
                                </p:cTn>
                              </p:par>
                              <p:par>
                                <p:cTn id="18" presetID="52"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Scale>
                                      <p:cBhvr>
                                        <p:cTn id="20"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3">
                                            <p:txEl>
                                              <p:pRg st="2" end="2"/>
                                            </p:txEl>
                                          </p:spTgt>
                                        </p:tgtEl>
                                        <p:attrNameLst>
                                          <p:attrName>ppt_x</p:attrName>
                                          <p:attrName>ppt_y</p:attrName>
                                        </p:attrNameLst>
                                      </p:cBhvr>
                                    </p:animMotion>
                                    <p:animEffect transition="in" filter="fade">
                                      <p:cBhvr>
                                        <p:cTn id="22" dur="1000"/>
                                        <p:tgtEl>
                                          <p:spTgt spid="3">
                                            <p:txEl>
                                              <p:pRg st="2" end="2"/>
                                            </p:txEl>
                                          </p:spTgt>
                                        </p:tgtEl>
                                      </p:cBhvr>
                                    </p:animEffect>
                                  </p:childTnLst>
                                </p:cTn>
                              </p:par>
                              <p:par>
                                <p:cTn id="23" presetID="52"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Scale>
                                      <p:cBhvr>
                                        <p:cTn id="2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4" end="4"/>
                                            </p:txEl>
                                          </p:spTgt>
                                        </p:tgtEl>
                                        <p:attrNameLst>
                                          <p:attrName>ppt_x</p:attrName>
                                          <p:attrName>ppt_y</p:attrName>
                                        </p:attrNameLst>
                                      </p:cBhvr>
                                    </p:animMotion>
                                    <p:animEffect transition="in" filter="fade">
                                      <p:cBhvr>
                                        <p:cTn id="27" dur="1000"/>
                                        <p:tgtEl>
                                          <p:spTgt spid="3">
                                            <p:txEl>
                                              <p:pRg st="4" end="4"/>
                                            </p:txEl>
                                          </p:spTgt>
                                        </p:tgtEl>
                                      </p:cBhvr>
                                    </p:animEffect>
                                  </p:childTnLst>
                                </p:cTn>
                              </p:par>
                              <p:par>
                                <p:cTn id="28" presetID="52"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Scale>
                                      <p:cBhvr>
                                        <p:cTn id="30"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3">
                                            <p:txEl>
                                              <p:pRg st="6" end="6"/>
                                            </p:txEl>
                                          </p:spTgt>
                                        </p:tgtEl>
                                        <p:attrNameLst>
                                          <p:attrName>ppt_x</p:attrName>
                                          <p:attrName>ppt_y</p:attrName>
                                        </p:attrNameLst>
                                      </p:cBhvr>
                                    </p:animMotion>
                                    <p:animEffect transition="in" filter="fade">
                                      <p:cBhvr>
                                        <p:cTn id="3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cs521611.vk.me/u196507978/doc/672b8c26bad1/hq-wallpapers_ru_computer_49238_1920x1200.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179512" y="188640"/>
            <a:ext cx="8686800" cy="8382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1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Предельный анализ в экономике. Эластичность функций</a:t>
            </a:r>
            <a:endParaRPr lang="ru-RU" sz="31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Содержимое 2"/>
          <p:cNvSpPr>
            <a:spLocks noGrp="1"/>
          </p:cNvSpPr>
          <p:nvPr>
            <p:ph idx="1"/>
          </p:nvPr>
        </p:nvSpPr>
        <p:spPr/>
        <p:txBody>
          <a:bodyPr>
            <a:normAutofit/>
          </a:bodyPr>
          <a:lstStyle/>
          <a:p>
            <a:r>
              <a:rPr lang="ru-RU"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Применение производной в экономике позволяет получать так называемые </a:t>
            </a:r>
            <a:r>
              <a:rPr lang="ru-RU" sz="2000" b="1" i="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предельные </a:t>
            </a:r>
            <a:r>
              <a:rPr lang="ru-RU" sz="20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характеристики </a:t>
            </a:r>
            <a:r>
              <a:rPr lang="ru-RU"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экономических процессов. </a:t>
            </a:r>
          </a:p>
          <a:p>
            <a:pPr>
              <a:buNone/>
            </a:pPr>
            <a:r>
              <a:rPr lang="ru-RU" sz="2000" b="1" i="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Анализ состояния и изменения экономического объекта </a:t>
            </a:r>
            <a:r>
              <a:rPr lang="ru-RU"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проблема, стоящая перед специалистами в этой области. Цель этого исследования - рассмотреть примеры применения предельных характеристик экономических процессов с помощью производной. </a:t>
            </a:r>
          </a:p>
          <a:p>
            <a:pPr>
              <a:buNone/>
            </a:pPr>
            <a:endParaRPr lang="ru-RU"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buFont typeface="Arial" pitchFamily="34" charset="0"/>
              <a:buChar char="•"/>
            </a:pPr>
            <a:r>
              <a:rPr lang="ru-RU"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Эластичность функции. Пусть дана функция </a:t>
            </a:r>
            <a:r>
              <a:rPr lang="ru-RU" sz="2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a:t>
            </a:r>
            <a:r>
              <a:rPr lang="ru-RU"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 </a:t>
            </a:r>
            <a:r>
              <a:rPr lang="ru-RU" sz="2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a:t>
            </a:r>
            <a:r>
              <a:rPr lang="ru-RU"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r>
              <a:rPr lang="ru-RU" sz="2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x</a:t>
            </a:r>
            <a:r>
              <a:rPr lang="ru-RU"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для которой существует производная </a:t>
            </a:r>
            <a:r>
              <a:rPr lang="ru-RU" sz="2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a:t>
            </a:r>
            <a:r>
              <a:rPr lang="ru-RU"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f(x)</a:t>
            </a:r>
            <a:r>
              <a:rPr lang="ru-RU"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ru-RU" sz="2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Эластичностью функции</a:t>
            </a:r>
            <a:r>
              <a:rPr lang="ru-RU"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ru-RU" sz="2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a:t>
            </a:r>
            <a:r>
              <a:rPr lang="ru-RU"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 </a:t>
            </a:r>
            <a:r>
              <a:rPr lang="ru-RU" sz="2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a:t>
            </a:r>
            <a:r>
              <a:rPr lang="ru-RU"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r>
              <a:rPr lang="ru-RU" sz="2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x</a:t>
            </a:r>
            <a:r>
              <a:rPr lang="ru-RU"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относительно переменной </a:t>
            </a:r>
            <a:r>
              <a:rPr lang="ru-RU" sz="2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x</a:t>
            </a:r>
            <a:r>
              <a:rPr lang="ru-RU" sz="2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ru-RU"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называют предел </a:t>
            </a:r>
            <a:r>
              <a:rPr lang="en-US" sz="2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a:t>
            </a:r>
            <a:r>
              <a:rPr lang="en-US" sz="2000" b="1" i="1" spc="50" baseline="-2500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x</a:t>
            </a:r>
            <a: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2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a:t>
            </a:r>
            <a: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 </a:t>
            </a:r>
            <a:r>
              <a:rPr lang="en-US" sz="2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x</a:t>
            </a:r>
            <a: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 </a:t>
            </a:r>
            <a:r>
              <a:rPr lang="en-US" sz="2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a:t>
            </a:r>
            <a: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 .</a:t>
            </a:r>
            <a:r>
              <a:rPr lang="ru-RU"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p>
          <a:p>
            <a:pPr>
              <a:buFont typeface="Arial" pitchFamily="34" charset="0"/>
              <a:buChar char="•"/>
            </a:pPr>
            <a:r>
              <a:rPr lang="ru-RU"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Эластичность относительно </a:t>
            </a:r>
            <a:r>
              <a:rPr lang="en-US" sz="2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x</a:t>
            </a:r>
            <a:r>
              <a:rPr lang="ru-RU" sz="2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ru-RU"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процентный прирост функции  </a:t>
            </a:r>
            <a: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r>
              <a:rPr lang="ru-RU"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соответствующий приращению независимой переменной на 1%.</a:t>
            </a:r>
            <a:endPar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Номер слайда 3"/>
          <p:cNvSpPr>
            <a:spLocks noGrp="1"/>
          </p:cNvSpPr>
          <p:nvPr>
            <p:ph type="sldNum" sz="quarter" idx="12"/>
          </p:nvPr>
        </p:nvSpPr>
        <p:spPr/>
        <p:txBody>
          <a:bodyPr/>
          <a:lstStyle/>
          <a:p>
            <a:fld id="{DFCDE64D-D63D-4B75-AC2C-5F369BC0602D}" type="slidenum">
              <a:rPr lang="ru-RU" smtClean="0"/>
              <a:pPr/>
              <a:t>9</a:t>
            </a:fld>
            <a:endParaRPr lang="ru-RU" dirty="0"/>
          </a:p>
        </p:txBody>
      </p:sp>
      <p:pic>
        <p:nvPicPr>
          <p:cNvPr id="5" name="Рисунок 4" descr="http://predtoe.ru/tipova/ris8/image1081.gif"/>
          <p:cNvPicPr/>
          <p:nvPr/>
        </p:nvPicPr>
        <p:blipFill>
          <a:blip r:embed="rId3" cstate="print"/>
          <a:srcRect/>
          <a:stretch>
            <a:fillRect/>
          </a:stretch>
        </p:blipFill>
        <p:spPr bwMode="auto">
          <a:xfrm>
            <a:off x="7452320" y="692696"/>
            <a:ext cx="1296144" cy="553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http://rstud.ru/end1/lect1/image441.gif"/>
          <p:cNvPicPr/>
          <p:nvPr/>
        </p:nvPicPr>
        <p:blipFill>
          <a:blip r:embed="rId4" cstate="print"/>
          <a:srcRect/>
          <a:stretch>
            <a:fillRect/>
          </a:stretch>
        </p:blipFill>
        <p:spPr bwMode="auto">
          <a:xfrm>
            <a:off x="539552" y="5661248"/>
            <a:ext cx="5029200" cy="76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http://im8-tub-ru.yandex.net/i?id=348679522-69-72&amp;n=21"/>
          <p:cNvPicPr/>
          <p:nvPr/>
        </p:nvPicPr>
        <p:blipFill>
          <a:blip r:embed="rId5" cstate="print"/>
          <a:srcRect/>
          <a:stretch>
            <a:fillRect/>
          </a:stretch>
        </p:blipFill>
        <p:spPr bwMode="auto">
          <a:xfrm>
            <a:off x="251520" y="692696"/>
            <a:ext cx="1619672" cy="648072"/>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amond(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8" presetClass="entr" presetSubtype="0" accel="5000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5"/>
                                        </p:tgtEl>
                                        <p:attrNameLst>
                                          <p:attrName>ppt_y</p:attrName>
                                        </p:attrNameLst>
                                      </p:cBhvr>
                                      <p:tavLst>
                                        <p:tav tm="0">
                                          <p:val>
                                            <p:strVal val="#ppt_y"/>
                                          </p:val>
                                        </p:tav>
                                        <p:tav tm="100000">
                                          <p:val>
                                            <p:strVal val="#ppt_y"/>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1163</TotalTime>
  <Words>755</Words>
  <Application>Microsoft Office PowerPoint</Application>
  <PresentationFormat>Экран (4:3)</PresentationFormat>
  <Paragraphs>115</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Трек</vt:lpstr>
      <vt:lpstr>Использование производной</vt:lpstr>
      <vt:lpstr>Цели и задачи работы</vt:lpstr>
      <vt:lpstr>Производная и ее связь с экономикой</vt:lpstr>
      <vt:lpstr>Производная решает  важные вопросы.</vt:lpstr>
      <vt:lpstr>Экономическое приложение производной</vt:lpstr>
      <vt:lpstr>Слайд 6</vt:lpstr>
      <vt:lpstr> № 2. Производительность труда</vt:lpstr>
      <vt:lpstr>Задача  по экономической теории.</vt:lpstr>
      <vt:lpstr>Предельный анализ в экономике. Эластичность функций</vt:lpstr>
      <vt:lpstr>Производственные издержки</vt:lpstr>
      <vt:lpstr>Ценовая эластичность спроса.</vt:lpstr>
      <vt:lpstr>Неэластичный  спрос</vt:lpstr>
      <vt:lpstr>Дополнительно.</vt:lpstr>
      <vt:lpstr>Ценовая эластичность предложения</vt:lpstr>
      <vt:lpstr>Формула для расчета Ц.Э.П.</vt:lpstr>
      <vt:lpstr>Слайд 16</vt:lpstr>
      <vt:lpstr>Слайд 17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производной</dc:title>
  <dc:creator>User</dc:creator>
  <cp:lastModifiedBy>User</cp:lastModifiedBy>
  <cp:revision>108</cp:revision>
  <dcterms:created xsi:type="dcterms:W3CDTF">2013-03-10T13:06:21Z</dcterms:created>
  <dcterms:modified xsi:type="dcterms:W3CDTF">2013-04-14T18:38:27Z</dcterms:modified>
</cp:coreProperties>
</file>