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E60D7F-2BE4-4274-9705-AFD3D8E62A2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535810-47D1-48BB-A39E-51143C5E6D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TALKIN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6" y="3784600"/>
            <a:ext cx="1262062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1938338" y="2054225"/>
            <a:ext cx="5616575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FD767"/>
                </a:solidFill>
                <a:latin typeface="Impact"/>
              </a:rPr>
              <a:t>ПРОИЗВОДНАЯ 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2292350" y="3784600"/>
            <a:ext cx="4933950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8D670"/>
                </a:solidFill>
                <a:latin typeface="Arial"/>
                <a:cs typeface="Arial"/>
              </a:rPr>
              <a:t>В </a:t>
            </a: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8D670"/>
                </a:solidFill>
                <a:latin typeface="Arial"/>
                <a:cs typeface="Arial"/>
              </a:rPr>
              <a:t>БИОЛОГИИ</a:t>
            </a:r>
          </a:p>
        </p:txBody>
      </p:sp>
      <p:pic>
        <p:nvPicPr>
          <p:cNvPr id="2073" name="Picture 25" descr="ANI_TAZ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511175"/>
            <a:ext cx="1531938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870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90718"/>
            <a:ext cx="7128792" cy="534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23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9" name="Rectangle 5"/>
          <p:cNvSpPr>
            <a:spLocks noGrp="1" noChangeArrowheads="1"/>
          </p:cNvSpPr>
          <p:nvPr>
            <p:ph type="title"/>
          </p:nvPr>
        </p:nvSpPr>
        <p:spPr>
          <a:xfrm>
            <a:off x="715963" y="973138"/>
            <a:ext cx="7488237" cy="4176712"/>
          </a:xfrm>
        </p:spPr>
        <p:txBody>
          <a:bodyPr/>
          <a:lstStyle/>
          <a:p>
            <a:r>
              <a:rPr lang="ru-RU" sz="4000" b="1" i="1" u="sng">
                <a:solidFill>
                  <a:srgbClr val="E65895"/>
                </a:solidFill>
                <a:latin typeface="Monotype Corsiva" pitchFamily="66" charset="0"/>
              </a:rPr>
              <a:t>Популяция</a:t>
            </a:r>
            <a:r>
              <a:rPr lang="ru-RU" sz="4000" b="1"/>
              <a:t> </a:t>
            </a:r>
            <a:r>
              <a:rPr lang="ru-RU" sz="2800" b="1" i="1"/>
              <a:t>– </a:t>
            </a:r>
            <a:r>
              <a:rPr lang="ru-RU" sz="2800" b="1"/>
              <a:t>это совокупность особей данного вида, занимающих определённый участок территории внутри ареала вида, свободно скрещивающихся между собой и частично или полностью изолированных от других популяций, а также является элементарной единицей эволюции.</a:t>
            </a:r>
          </a:p>
        </p:txBody>
      </p:sp>
      <p:pic>
        <p:nvPicPr>
          <p:cNvPr id="221190" name="Picture 6" descr="ANI_MARV"/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1000" y="4457700"/>
            <a:ext cx="2036763" cy="1944688"/>
          </a:xfrm>
        </p:spPr>
      </p:pic>
    </p:spTree>
    <p:extLst>
      <p:ext uri="{BB962C8B-B14F-4D97-AF65-F5344CB8AC3E}">
        <p14:creationId xmlns:p14="http://schemas.microsoft.com/office/powerpoint/2010/main" val="161404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69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411913" cy="676275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AF8CE8"/>
                </a:solidFill>
              </a:rPr>
              <a:t>Решение:</a:t>
            </a:r>
          </a:p>
        </p:txBody>
      </p:sp>
      <p:graphicFrame>
        <p:nvGraphicFramePr>
          <p:cNvPr id="223366" name="Group 134"/>
          <p:cNvGraphicFramePr>
            <a:graphicFrameLocks noGrp="1"/>
          </p:cNvGraphicFramePr>
          <p:nvPr/>
        </p:nvGraphicFramePr>
        <p:xfrm>
          <a:off x="1282700" y="681038"/>
          <a:ext cx="6577013" cy="5499360"/>
        </p:xfrm>
        <a:graphic>
          <a:graphicData uri="http://schemas.openxmlformats.org/drawingml/2006/table">
            <a:tbl>
              <a:tblPr/>
              <a:tblGrid>
                <a:gridCol w="2192338"/>
                <a:gridCol w="2192337"/>
                <a:gridCol w="219233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Понятие на языке биологии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Обозначение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Понятие на языке математики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AFE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Численность в момент времени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 = x(t)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Функция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Интервал времени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∆t = t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t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Приращение аргумента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Изменение численности популяции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∆x = x(t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 – x(t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Приращение функции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Скорость изменения численности популяции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∆x/∆t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Отношение приращения функции к приращению аргумента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Относительный прирост в данный момент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∆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x/∆t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      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Производная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311" name="Line 79"/>
          <p:cNvSpPr>
            <a:spLocks noChangeShapeType="1"/>
          </p:cNvSpPr>
          <p:nvPr/>
        </p:nvSpPr>
        <p:spPr bwMode="auto">
          <a:xfrm>
            <a:off x="3927475" y="57912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323" name="Text Box 91"/>
          <p:cNvSpPr txBox="1">
            <a:spLocks noChangeArrowheads="1"/>
          </p:cNvSpPr>
          <p:nvPr/>
        </p:nvSpPr>
        <p:spPr bwMode="auto">
          <a:xfrm>
            <a:off x="5595938" y="6370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23324" name="Text Box 92"/>
          <p:cNvSpPr txBox="1">
            <a:spLocks noChangeArrowheads="1"/>
          </p:cNvSpPr>
          <p:nvPr/>
        </p:nvSpPr>
        <p:spPr bwMode="auto">
          <a:xfrm>
            <a:off x="5219700" y="5876925"/>
            <a:ext cx="22098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6305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>
                <a:solidFill>
                  <a:srgbClr val="F63056"/>
                </a:solidFill>
              </a:rPr>
              <a:t>Р = х</a:t>
            </a:r>
            <a:r>
              <a:rPr lang="en-US" sz="2800">
                <a:solidFill>
                  <a:srgbClr val="F63056"/>
                </a:solidFill>
              </a:rPr>
              <a:t>‘</a:t>
            </a:r>
            <a:r>
              <a:rPr lang="ru-RU" sz="2800">
                <a:solidFill>
                  <a:srgbClr val="F63056"/>
                </a:solidFill>
              </a:rPr>
              <a:t> (</a:t>
            </a:r>
            <a:r>
              <a:rPr lang="en-US" sz="2800">
                <a:solidFill>
                  <a:srgbClr val="F63056"/>
                </a:solidFill>
              </a:rPr>
              <a:t>t)</a:t>
            </a:r>
            <a:endParaRPr lang="ru-RU" sz="2800">
              <a:solidFill>
                <a:srgbClr val="F63056"/>
              </a:solidFill>
            </a:endParaRPr>
          </a:p>
        </p:txBody>
      </p:sp>
      <p:sp>
        <p:nvSpPr>
          <p:cNvPr id="223357" name="AutoShape 125"/>
          <p:cNvSpPr>
            <a:spLocks noChangeArrowheads="1"/>
          </p:cNvSpPr>
          <p:nvPr/>
        </p:nvSpPr>
        <p:spPr bwMode="auto">
          <a:xfrm>
            <a:off x="3581400" y="5665788"/>
            <a:ext cx="1524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8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233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2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autoUpdateAnimBg="0"/>
      <p:bldP spid="223311" grpId="0" animBg="1"/>
      <p:bldP spid="223324" grpId="0" build="allAtOnce" animBg="1"/>
      <p:bldP spid="2233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348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</TotalTime>
  <Words>126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Презентация PowerPoint</vt:lpstr>
      <vt:lpstr>Презентация PowerPoint</vt:lpstr>
      <vt:lpstr>Популяция – это совокупность особей данного вида, занимающих определённый участок территории внутри ареала вида, свободно скрещивающихся между собой и частично или полностью изолированных от других популяций, а также является элементарной единицей эволюции.</vt:lpstr>
      <vt:lpstr>Решение: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орлова</dc:creator>
  <cp:lastModifiedBy>орлова</cp:lastModifiedBy>
  <cp:revision>2</cp:revision>
  <dcterms:created xsi:type="dcterms:W3CDTF">2013-03-17T11:57:41Z</dcterms:created>
  <dcterms:modified xsi:type="dcterms:W3CDTF">2013-03-17T12:17:21Z</dcterms:modified>
</cp:coreProperties>
</file>