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56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5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5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FB0F-45C6-4F65-850E-B85BD48BCA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003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F626-ED3B-47C2-92A5-52355085D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90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9180-F979-4EE3-8A98-0FAE6DD218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80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393F-36BA-4364-89EB-1F65C05D18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334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C463-8A21-4BE9-9CDF-9A7B98BE18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435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774D-3787-4A96-A3EA-E32E18AD21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899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A43A-8A9E-4333-B5C3-1CEA6EB4CA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060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B366-904F-439F-9885-6F99DC5298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892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F48E8-34D9-4A54-B9AF-9EBAFA88A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50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1200-921F-457A-B3F9-6B4F81ABC0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634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793E-6B10-423E-81FF-920E26EF0B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417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B7AB-861F-4DA7-A335-6AD52DDFE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96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5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5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C6DD-CF14-4D8D-A61F-B806E7C0A9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29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A692-CA4F-4056-A6EC-ACD58FC73B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888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2398-3657-402D-A9CB-36F30B3ABB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104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3087-7699-421B-BBFA-BC279B88F1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05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D1CF-089B-488A-B6A9-A6763A96FD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945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6AED-5067-4C66-BE70-9652E511E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201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E712-535D-456A-9D1C-4303891F2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867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8184-4272-40E9-9320-BC2E895691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139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C69D-06C6-420A-A180-44010ABED9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20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A072D-2C85-4138-91DE-B91FD0B46C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893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8B32-E34C-4D6C-8F88-76658738B6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594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378E-9F60-4CE5-924C-A9DDD633D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30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F2E990-4881-43AF-ABED-C87FE9736BA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115F5C-B2BA-44D4-B6BF-C0ECF11C2C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4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4AD98-C662-496D-A274-3B72761F818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0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4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C548A-9645-4F0E-BA91-C57A653C279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4632" cy="3119660"/>
          </a:xfrm>
        </p:spPr>
        <p:txBody>
          <a:bodyPr>
            <a:normAutofit/>
          </a:bodyPr>
          <a:lstStyle/>
          <a:p>
            <a:r>
              <a:rPr lang="ru-RU" sz="2700" b="1" i="1" dirty="0" smtClean="0"/>
              <a:t>«Дифференциальное исчисление- это 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</a:t>
            </a:r>
            <a:r>
              <a:rPr lang="ru-RU" sz="2700" b="1" i="1" dirty="0"/>
              <a:t>науки и техники.»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744416" cy="32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0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С какой силой давит на землю кобра длиной L и массой M, когда она, готовясь к прыжку, поднимается вертикально вверх с постоянной скоростью v?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32" y="3385287"/>
            <a:ext cx="3861968" cy="347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10683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Пусть за время </a:t>
            </a:r>
            <a:r>
              <a:rPr lang="ru-RU" dirty="0" err="1" smtClean="0"/>
              <a:t>Δt</a:t>
            </a:r>
            <a:r>
              <a:rPr lang="ru-RU" dirty="0" smtClean="0"/>
              <a:t> голова змеи поднялась на </a:t>
            </a:r>
            <a:r>
              <a:rPr lang="ru-RU" dirty="0" err="1" smtClean="0"/>
              <a:t>Δl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центр тяжести поднялся на высоту (1/2)</a:t>
            </a:r>
            <a:r>
              <a:rPr lang="ru-RU" dirty="0" err="1" smtClean="0"/>
              <a:t>Δl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Тогда скорость движения центра масс </a:t>
            </a:r>
            <a:r>
              <a:rPr lang="ru-RU" dirty="0" err="1" smtClean="0"/>
              <a:t>vц.м</a:t>
            </a:r>
            <a:r>
              <a:rPr lang="ru-RU" dirty="0" smtClean="0"/>
              <a:t> = (1/2)v. Изменение импульса змеи</a:t>
            </a:r>
            <a:r>
              <a:rPr lang="ru-RU" dirty="0"/>
              <a:t> </a:t>
            </a:r>
            <a:r>
              <a:rPr lang="ru-RU" dirty="0" smtClean="0"/>
              <a:t>ΔP = </a:t>
            </a:r>
            <a:r>
              <a:rPr lang="ru-RU" dirty="0" err="1" smtClean="0"/>
              <a:t>Δmvц.м</a:t>
            </a:r>
            <a:r>
              <a:rPr lang="ru-RU" dirty="0" smtClean="0"/>
              <a:t> = </a:t>
            </a:r>
            <a:r>
              <a:rPr lang="ru-RU" dirty="0" err="1" smtClean="0"/>
              <a:t>FΔt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 err="1" smtClean="0"/>
              <a:t>Δt</a:t>
            </a:r>
            <a:r>
              <a:rPr lang="ru-RU" dirty="0" smtClean="0"/>
              <a:t> − время движения массы </a:t>
            </a:r>
            <a:r>
              <a:rPr lang="ru-RU" dirty="0" err="1" smtClean="0"/>
              <a:t>Δm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Поскольку</a:t>
            </a:r>
          </a:p>
          <a:p>
            <a:r>
              <a:rPr lang="ru-RU" dirty="0" err="1" smtClean="0"/>
              <a:t>Δm</a:t>
            </a:r>
            <a:r>
              <a:rPr lang="ru-RU" dirty="0" smtClean="0"/>
              <a:t> = (m/l)</a:t>
            </a:r>
            <a:r>
              <a:rPr lang="ru-RU" dirty="0" err="1" smtClean="0"/>
              <a:t>vΔt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то</a:t>
            </a:r>
          </a:p>
          <a:p>
            <a:r>
              <a:rPr lang="ru-RU" dirty="0" smtClean="0"/>
              <a:t>ΔP = (m/l)</a:t>
            </a:r>
            <a:r>
              <a:rPr lang="ru-RU" dirty="0" err="1" smtClean="0"/>
              <a:t>vΔt</a:t>
            </a:r>
            <a:r>
              <a:rPr lang="ru-RU" dirty="0" smtClean="0"/>
              <a:t>(v/2) = mv2/(2l) = </a:t>
            </a:r>
            <a:r>
              <a:rPr lang="ru-RU" dirty="0" err="1" smtClean="0"/>
              <a:t>FΔt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Тогда сила давления на землю будет равна:</a:t>
            </a:r>
          </a:p>
          <a:p>
            <a:r>
              <a:rPr lang="ru-RU" dirty="0" smtClean="0"/>
              <a:t>F = mv2/(2l) + </a:t>
            </a:r>
            <a:r>
              <a:rPr lang="ru-RU" dirty="0" err="1" smtClean="0"/>
              <a:t>mg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как змея поднимается вверх со скоростью v, то центр тяжести змеи поднимается вверх, обеспечивая добавочную к силе тяжести силу давления F, которую мы и рассчитаем.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59"/>
            <a:ext cx="8964488" cy="540060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Кривые роста знаний.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14313" y="0"/>
            <a:ext cx="9572626" cy="135731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“Он очень мало знает, но у него положительная производная”.</a:t>
            </a:r>
            <a:endParaRPr lang="ru-RU" sz="3200" dirty="0"/>
          </a:p>
        </p:txBody>
      </p:sp>
      <p:pic>
        <p:nvPicPr>
          <p:cNvPr id="20484" name="Рисунок 4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7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t">
  <a:themeElements>
    <a:clrScheme name="Slit 14">
      <a:dk1>
        <a:srgbClr val="000000"/>
      </a:dk1>
      <a:lt1>
        <a:srgbClr val="FBF5D1"/>
      </a:lt1>
      <a:dk2>
        <a:srgbClr val="000000"/>
      </a:dk2>
      <a:lt2>
        <a:srgbClr val="FAFBDD"/>
      </a:lt2>
      <a:accent1>
        <a:srgbClr val="33CCCC"/>
      </a:accent1>
      <a:accent2>
        <a:srgbClr val="0099CC"/>
      </a:accent2>
      <a:accent3>
        <a:srgbClr val="FDF9E5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0">
        <a:dk1>
          <a:srgbClr val="000000"/>
        </a:dk1>
        <a:lt1>
          <a:srgbClr val="FFFFCC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FFFE2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1">
        <a:dk1>
          <a:srgbClr val="000000"/>
        </a:dk1>
        <a:lt1>
          <a:srgbClr val="FFCC99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FE2CA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2">
        <a:dk1>
          <a:srgbClr val="000000"/>
        </a:dk1>
        <a:lt1>
          <a:srgbClr val="E6FDCF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0FEE4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3">
        <a:dk1>
          <a:srgbClr val="000000"/>
        </a:dk1>
        <a:lt1>
          <a:srgbClr val="FBF5D1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DF9E5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4">
        <a:dk1>
          <a:srgbClr val="000000"/>
        </a:dk1>
        <a:lt1>
          <a:srgbClr val="FBF5D1"/>
        </a:lt1>
        <a:dk2>
          <a:srgbClr val="000000"/>
        </a:dk2>
        <a:lt2>
          <a:srgbClr val="FAFBDD"/>
        </a:lt2>
        <a:accent1>
          <a:srgbClr val="33CCCC"/>
        </a:accent1>
        <a:accent2>
          <a:srgbClr val="0099CC"/>
        </a:accent2>
        <a:accent3>
          <a:srgbClr val="FDF9E5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5">
        <a:dk1>
          <a:srgbClr val="000000"/>
        </a:dk1>
        <a:lt1>
          <a:srgbClr val="CC9900"/>
        </a:lt1>
        <a:dk2>
          <a:srgbClr val="000000"/>
        </a:dk2>
        <a:lt2>
          <a:srgbClr val="FAFBDD"/>
        </a:lt2>
        <a:accent1>
          <a:srgbClr val="33CCCC"/>
        </a:accent1>
        <a:accent2>
          <a:srgbClr val="0099CC"/>
        </a:accent2>
        <a:accent3>
          <a:srgbClr val="E2CAAA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6">
        <a:dk1>
          <a:srgbClr val="000000"/>
        </a:dk1>
        <a:lt1>
          <a:srgbClr val="121002"/>
        </a:lt1>
        <a:dk2>
          <a:srgbClr val="000000"/>
        </a:dk2>
        <a:lt2>
          <a:srgbClr val="FAFBDD"/>
        </a:lt2>
        <a:accent1>
          <a:srgbClr val="33CCCC"/>
        </a:accent1>
        <a:accent2>
          <a:srgbClr val="0099CC"/>
        </a:accent2>
        <a:accent3>
          <a:srgbClr val="AAAAAA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t">
  <a:themeElements>
    <a:clrScheme name="Slit 14">
      <a:dk1>
        <a:srgbClr val="000000"/>
      </a:dk1>
      <a:lt1>
        <a:srgbClr val="FBF5D1"/>
      </a:lt1>
      <a:dk2>
        <a:srgbClr val="000000"/>
      </a:dk2>
      <a:lt2>
        <a:srgbClr val="FAFBDD"/>
      </a:lt2>
      <a:accent1>
        <a:srgbClr val="33CCCC"/>
      </a:accent1>
      <a:accent2>
        <a:srgbClr val="0099CC"/>
      </a:accent2>
      <a:accent3>
        <a:srgbClr val="FDF9E5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0">
        <a:dk1>
          <a:srgbClr val="000000"/>
        </a:dk1>
        <a:lt1>
          <a:srgbClr val="FFFFCC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FFFE2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1">
        <a:dk1>
          <a:srgbClr val="000000"/>
        </a:dk1>
        <a:lt1>
          <a:srgbClr val="FFCC99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FE2CA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2">
        <a:dk1>
          <a:srgbClr val="000000"/>
        </a:dk1>
        <a:lt1>
          <a:srgbClr val="E6FDCF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0FEE4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3">
        <a:dk1>
          <a:srgbClr val="000000"/>
        </a:dk1>
        <a:lt1>
          <a:srgbClr val="FBF5D1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FDF9E5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4">
        <a:dk1>
          <a:srgbClr val="000000"/>
        </a:dk1>
        <a:lt1>
          <a:srgbClr val="FBF5D1"/>
        </a:lt1>
        <a:dk2>
          <a:srgbClr val="000000"/>
        </a:dk2>
        <a:lt2>
          <a:srgbClr val="FAFBDD"/>
        </a:lt2>
        <a:accent1>
          <a:srgbClr val="33CCCC"/>
        </a:accent1>
        <a:accent2>
          <a:srgbClr val="0099CC"/>
        </a:accent2>
        <a:accent3>
          <a:srgbClr val="FDF9E5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5">
        <a:dk1>
          <a:srgbClr val="000000"/>
        </a:dk1>
        <a:lt1>
          <a:srgbClr val="CC9900"/>
        </a:lt1>
        <a:dk2>
          <a:srgbClr val="000000"/>
        </a:dk2>
        <a:lt2>
          <a:srgbClr val="FAFBDD"/>
        </a:lt2>
        <a:accent1>
          <a:srgbClr val="33CCCC"/>
        </a:accent1>
        <a:accent2>
          <a:srgbClr val="0099CC"/>
        </a:accent2>
        <a:accent3>
          <a:srgbClr val="E2CAAA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6">
        <a:dk1>
          <a:srgbClr val="000000"/>
        </a:dk1>
        <a:lt1>
          <a:srgbClr val="121002"/>
        </a:lt1>
        <a:dk2>
          <a:srgbClr val="000000"/>
        </a:dk2>
        <a:lt2>
          <a:srgbClr val="FAFBDD"/>
        </a:lt2>
        <a:accent1>
          <a:srgbClr val="33CCCC"/>
        </a:accent1>
        <a:accent2>
          <a:srgbClr val="0099CC"/>
        </a:accent2>
        <a:accent3>
          <a:srgbClr val="AAAAAA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</TotalTime>
  <Words>192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Волна</vt:lpstr>
      <vt:lpstr>Slit</vt:lpstr>
      <vt:lpstr>1_Slit</vt:lpstr>
      <vt:lpstr>«Дифференциальное исчисление- это 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науки и техники.» </vt:lpstr>
      <vt:lpstr>Презентация PowerPoint</vt:lpstr>
      <vt:lpstr>С какой силой давит на землю кобра длиной L и массой M, когда она, готовясь к прыжку, поднимается вертикально вверх с постоянной скоростью v?</vt:lpstr>
      <vt:lpstr>“Он очень мало знает, но у него положительная производная”.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«Дифференциальное исчисление- это описание окружающего нас мира, выполненное на математическом языке. Производная помогает нам успешно решать не только математические задачи, но и задачи практического характера в разных областях науки и техники.»</dc:title>
  <dc:creator>орлова</dc:creator>
  <cp:lastModifiedBy>орлова</cp:lastModifiedBy>
  <cp:revision>7</cp:revision>
  <dcterms:created xsi:type="dcterms:W3CDTF">2013-03-17T11:30:31Z</dcterms:created>
  <dcterms:modified xsi:type="dcterms:W3CDTF">2013-04-18T13:00:11Z</dcterms:modified>
</cp:coreProperties>
</file>